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6;&#1075;&#1086;&#1087;&#1077;&#1076;&#1080;&#1103;\&#1084;&#1086;&#1085;&#1080;&#1090;&#1086;&#1088;&#1080;&#1085;&#1075;%20%20&#1080;&#1083;&#1080;%20%20&#1076;&#1080;&#1072;&#1075;&#1085;&#1086;&#1089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6;&#1075;&#1086;&#1087;&#1077;&#1076;&#1080;&#1103;\&#1084;&#1086;&#1085;&#1080;&#1090;&#1086;&#1088;&#1080;&#1085;&#1075;%20%20&#1080;&#1083;&#1080;%20%20&#1076;&#1080;&#1072;&#1075;&#1085;&#1086;&#1089;&#1090;&#1080;&#108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6;&#1075;&#1086;&#1087;&#1077;&#1076;&#1080;&#1103;\&#1084;&#1086;&#1085;&#1080;&#1090;&#1086;&#1088;&#1080;&#1085;&#1075;%20%20&#1080;&#1083;&#1080;%20%20&#1076;&#1080;&#1072;&#1075;&#1085;&#1086;&#1089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Диаграмма к таблице №7</a:t>
            </a: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Лист9!$C$3</c:f>
              <c:strCache>
                <c:ptCount val="1"/>
                <c:pt idx="0">
                  <c:v>Начало года, %  сентябрь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Лист9!$B$4:$B$10</c:f>
              <c:strCache>
                <c:ptCount val="7"/>
                <c:pt idx="0">
                  <c:v>Звукопроизношение</c:v>
                </c:pt>
                <c:pt idx="1">
                  <c:v>Фонематическое восприятие</c:v>
                </c:pt>
                <c:pt idx="2">
                  <c:v>Состояние фонематического анализа и синтеза</c:v>
                </c:pt>
                <c:pt idx="3">
                  <c:v>Активный словать</c:v>
                </c:pt>
                <c:pt idx="4">
                  <c:v>Состояние граматического строя речи</c:v>
                </c:pt>
                <c:pt idx="5">
                  <c:v>Состояние связной речи</c:v>
                </c:pt>
                <c:pt idx="6">
                  <c:v>Средний итоговый показатель</c:v>
                </c:pt>
              </c:strCache>
            </c:strRef>
          </c:cat>
          <c:val>
            <c:numRef>
              <c:f>Лист9!$C$4:$C$10</c:f>
              <c:numCache>
                <c:formatCode>General</c:formatCode>
                <c:ptCount val="7"/>
                <c:pt idx="0">
                  <c:v>0</c:v>
                </c:pt>
                <c:pt idx="1">
                  <c:v>60</c:v>
                </c:pt>
                <c:pt idx="2">
                  <c:v>50</c:v>
                </c:pt>
                <c:pt idx="3">
                  <c:v>58</c:v>
                </c:pt>
                <c:pt idx="4">
                  <c:v>53</c:v>
                </c:pt>
                <c:pt idx="5">
                  <c:v>38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8-4E4A-9AA2-7B1AE2845C80}"/>
            </c:ext>
          </c:extLst>
        </c:ser>
        <c:ser>
          <c:idx val="1"/>
          <c:order val="1"/>
          <c:tx>
            <c:strRef>
              <c:f>Лист9!$D$3</c:f>
              <c:strCache>
                <c:ptCount val="1"/>
                <c:pt idx="0">
                  <c:v>Конец года % май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Лист9!$B$4:$B$10</c:f>
              <c:strCache>
                <c:ptCount val="7"/>
                <c:pt idx="0">
                  <c:v>Звукопроизношение</c:v>
                </c:pt>
                <c:pt idx="1">
                  <c:v>Фонематическое восприятие</c:v>
                </c:pt>
                <c:pt idx="2">
                  <c:v>Состояние фонематического анализа и синтеза</c:v>
                </c:pt>
                <c:pt idx="3">
                  <c:v>Активный словать</c:v>
                </c:pt>
                <c:pt idx="4">
                  <c:v>Состояние граматического строя речи</c:v>
                </c:pt>
                <c:pt idx="5">
                  <c:v>Состояние связной речи</c:v>
                </c:pt>
                <c:pt idx="6">
                  <c:v>Средний итоговый показатель</c:v>
                </c:pt>
              </c:strCache>
            </c:strRef>
          </c:cat>
          <c:val>
            <c:numRef>
              <c:f>Лист9!$D$4:$D$10</c:f>
              <c:numCache>
                <c:formatCode>General</c:formatCode>
                <c:ptCount val="7"/>
                <c:pt idx="0">
                  <c:v>63</c:v>
                </c:pt>
                <c:pt idx="1">
                  <c:v>80</c:v>
                </c:pt>
                <c:pt idx="2">
                  <c:v>85</c:v>
                </c:pt>
                <c:pt idx="3">
                  <c:v>80</c:v>
                </c:pt>
                <c:pt idx="4">
                  <c:v>78</c:v>
                </c:pt>
                <c:pt idx="5">
                  <c:v>65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8-4E4A-9AA2-7B1AE2845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434240"/>
        <c:axId val="123985216"/>
        <c:axId val="175678720"/>
      </c:bar3DChart>
      <c:catAx>
        <c:axId val="175434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985216"/>
        <c:crosses val="autoZero"/>
        <c:auto val="1"/>
        <c:lblAlgn val="ctr"/>
        <c:lblOffset val="100"/>
        <c:noMultiLvlLbl val="0"/>
      </c:catAx>
      <c:valAx>
        <c:axId val="123985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5434240"/>
        <c:crosses val="autoZero"/>
        <c:crossBetween val="between"/>
      </c:valAx>
      <c:serAx>
        <c:axId val="175678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398521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Показатели на начало года</a:t>
            </a:r>
          </a:p>
        </c:rich>
      </c:tx>
      <c:layout>
        <c:manualLayout>
          <c:xMode val="edge"/>
          <c:yMode val="edge"/>
          <c:x val="0.13803379416282649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20379307425288"/>
          <c:y val="0.15182978383871751"/>
          <c:w val="0.6210306070612146"/>
          <c:h val="0.350086229342053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Лист10!$C$4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Лист10!$B$5:$B$10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Лист10!$C$5:$C$10</c:f>
              <c:numCache>
                <c:formatCode>General</c:formatCode>
                <c:ptCount val="6"/>
                <c:pt idx="0">
                  <c:v>100</c:v>
                </c:pt>
                <c:pt idx="1">
                  <c:v>31</c:v>
                </c:pt>
                <c:pt idx="2">
                  <c:v>36</c:v>
                </c:pt>
                <c:pt idx="3">
                  <c:v>15</c:v>
                </c:pt>
                <c:pt idx="4">
                  <c:v>38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2-4DF7-A643-A512A6B8DC51}"/>
            </c:ext>
          </c:extLst>
        </c:ser>
        <c:ser>
          <c:idx val="1"/>
          <c:order val="1"/>
          <c:tx>
            <c:strRef>
              <c:f>Лист10!$D$4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Лист10!$B$5:$B$10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Лист10!$D$5:$D$10</c:f>
              <c:numCache>
                <c:formatCode>General</c:formatCode>
                <c:ptCount val="6"/>
                <c:pt idx="0">
                  <c:v>0</c:v>
                </c:pt>
                <c:pt idx="1">
                  <c:v>29</c:v>
                </c:pt>
                <c:pt idx="2">
                  <c:v>67</c:v>
                </c:pt>
                <c:pt idx="3">
                  <c:v>83</c:v>
                </c:pt>
                <c:pt idx="4">
                  <c:v>62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2-4DF7-A643-A512A6B8DC51}"/>
            </c:ext>
          </c:extLst>
        </c:ser>
        <c:ser>
          <c:idx val="2"/>
          <c:order val="2"/>
          <c:tx>
            <c:strRef>
              <c:f>Лист10!$E$4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Лист10!$B$5:$B$10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Лист10!$E$5:$E$10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2-4DF7-A643-A512A6B8DC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8058752"/>
        <c:axId val="46851776"/>
        <c:axId val="175554560"/>
      </c:bar3DChart>
      <c:catAx>
        <c:axId val="178058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851776"/>
        <c:crosses val="autoZero"/>
        <c:auto val="1"/>
        <c:lblAlgn val="ctr"/>
        <c:lblOffset val="100"/>
        <c:noMultiLvlLbl val="0"/>
      </c:catAx>
      <c:valAx>
        <c:axId val="4685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58752"/>
        <c:crosses val="autoZero"/>
        <c:crossBetween val="between"/>
      </c:valAx>
      <c:serAx>
        <c:axId val="17555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46851776"/>
        <c:crosses val="autoZero"/>
      </c:serAx>
    </c:plotArea>
    <c:legend>
      <c:legendPos val="r"/>
      <c:layout>
        <c:manualLayout>
          <c:xMode val="edge"/>
          <c:yMode val="edge"/>
          <c:x val="0.74524571525333561"/>
          <c:y val="0.69668968915442064"/>
          <c:w val="0.17487717261148808"/>
          <c:h val="0.227510029760321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Показатели на конец года</a:t>
            </a:r>
          </a:p>
        </c:rich>
      </c:tx>
      <c:layout>
        <c:manualLayout>
          <c:xMode val="edge"/>
          <c:yMode val="edge"/>
          <c:x val="0.15070909745434874"/>
          <c:y val="0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20293428202948"/>
          <c:y val="0.14693844245039339"/>
          <c:w val="0.67429790026246761"/>
          <c:h val="0.3671260601980107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Лист10!$G$4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Лист10!$F$5:$F$10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Лист10!$G$5:$G$10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3-423E-B15B-72E35C46CA8E}"/>
            </c:ext>
          </c:extLst>
        </c:ser>
        <c:ser>
          <c:idx val="1"/>
          <c:order val="1"/>
          <c:tx>
            <c:strRef>
              <c:f>Лист10!$H$4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Лист10!$F$5:$F$10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Лист10!$H$5:$H$10</c:f>
              <c:numCache>
                <c:formatCode>General</c:formatCode>
                <c:ptCount val="6"/>
                <c:pt idx="0">
                  <c:v>93</c:v>
                </c:pt>
                <c:pt idx="1">
                  <c:v>36</c:v>
                </c:pt>
                <c:pt idx="2">
                  <c:v>28</c:v>
                </c:pt>
                <c:pt idx="3">
                  <c:v>67</c:v>
                </c:pt>
                <c:pt idx="4">
                  <c:v>74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3-423E-B15B-72E35C46CA8E}"/>
            </c:ext>
          </c:extLst>
        </c:ser>
        <c:ser>
          <c:idx val="2"/>
          <c:order val="2"/>
          <c:tx>
            <c:strRef>
              <c:f>Лист10!$I$4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Лист10!$F$5:$F$10</c:f>
              <c:strCache>
                <c:ptCount val="6"/>
                <c:pt idx="0">
                  <c:v>Звукопроизношение</c:v>
                </c:pt>
                <c:pt idx="1">
                  <c:v>Фонематическое  восприятие</c:v>
                </c:pt>
                <c:pt idx="2">
                  <c:v>Фонематический анализ и синтез</c:v>
                </c:pt>
                <c:pt idx="3">
                  <c:v>Активный словарь</c:v>
                </c:pt>
                <c:pt idx="4">
                  <c:v>Состояние грамматического строя речи</c:v>
                </c:pt>
                <c:pt idx="5">
                  <c:v>Составление связной речи</c:v>
                </c:pt>
              </c:strCache>
            </c:strRef>
          </c:cat>
          <c:val>
            <c:numRef>
              <c:f>Лист10!$I$5:$I$10</c:f>
              <c:numCache>
                <c:formatCode>General</c:formatCode>
                <c:ptCount val="6"/>
                <c:pt idx="0">
                  <c:v>7</c:v>
                </c:pt>
                <c:pt idx="1">
                  <c:v>57</c:v>
                </c:pt>
                <c:pt idx="2">
                  <c:v>68</c:v>
                </c:pt>
                <c:pt idx="3">
                  <c:v>33</c:v>
                </c:pt>
                <c:pt idx="4">
                  <c:v>22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3-423E-B15B-72E35C46C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8059264"/>
        <c:axId val="46853504"/>
        <c:axId val="175555840"/>
      </c:bar3DChart>
      <c:catAx>
        <c:axId val="1780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53504"/>
        <c:crosses val="autoZero"/>
        <c:auto val="1"/>
        <c:lblAlgn val="ctr"/>
        <c:lblOffset val="100"/>
        <c:noMultiLvlLbl val="0"/>
      </c:catAx>
      <c:valAx>
        <c:axId val="4685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059264"/>
        <c:crosses val="autoZero"/>
        <c:crossBetween val="between"/>
      </c:valAx>
      <c:serAx>
        <c:axId val="17555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46853504"/>
        <c:crosses val="autoZero"/>
      </c:serAx>
    </c:plotArea>
    <c:legend>
      <c:legendPos val="r"/>
      <c:layout>
        <c:manualLayout>
          <c:xMode val="edge"/>
          <c:yMode val="edge"/>
          <c:x val="0.73629873320597983"/>
          <c:y val="0.70490048597885779"/>
          <c:w val="0.17268874170287069"/>
          <c:h val="0.221960959174907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EA9C-0F12-48D4-A14C-D6192BBB5AC2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FAE5-EA98-43E8-84B6-356BE8B0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3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FAE5-EA98-43E8-84B6-356BE8B0EE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FAE5-EA98-43E8-84B6-356BE8B0EE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9E2D-A510-40F1-9169-03D4E1040E9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0BAF-ACEF-4BD5-8552-DD93C9844F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u38@kirov.spb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214290"/>
            <a:ext cx="8572560" cy="6429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74" y="2143116"/>
            <a:ext cx="9072626" cy="122237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Мониторинг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речевого развития детей группы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старшего дошкольного возраста компенсирующей направленности с тяжёлым нарушением речи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детский сад № 38 комбинированного вида Кировского района Санкт-Петербурга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4000504"/>
            <a:ext cx="2170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Прокофьева Елена</a:t>
            </a:r>
          </a:p>
          <a:p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Итоговый анализ речевого развития детей за </a:t>
            </a:r>
            <a:r>
              <a:rPr lang="ru-RU" dirty="0" smtClean="0">
                <a:solidFill>
                  <a:srgbClr val="0070C0"/>
                </a:solidFill>
              </a:rPr>
              <a:t>2022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2023  </a:t>
            </a:r>
            <a:r>
              <a:rPr lang="ru-RU" dirty="0" smtClean="0">
                <a:solidFill>
                  <a:srgbClr val="0070C0"/>
                </a:solidFill>
              </a:rPr>
              <a:t>учебный год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072494" cy="1821775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года, %  сентябрь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 % 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Звукопроизношение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Фонематическое восприятие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Состояние фонематического анализа и синтеза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Активный словать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Состояние граматического строя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8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Состояние связной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 итоговый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3643314"/>
          <a:ext cx="5643602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4397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Итоговый анализ речевого развития детей за </a:t>
            </a:r>
            <a:r>
              <a:rPr lang="ru-RU" sz="2000" dirty="0" smtClean="0">
                <a:solidFill>
                  <a:srgbClr val="0070C0"/>
                </a:solidFill>
              </a:rPr>
              <a:t>2022 </a:t>
            </a:r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ru-RU" sz="2000" dirty="0" smtClean="0">
                <a:solidFill>
                  <a:srgbClr val="0070C0"/>
                </a:solidFill>
              </a:rPr>
              <a:t>2023 </a:t>
            </a:r>
            <a:r>
              <a:rPr lang="ru-RU" sz="2000" dirty="0" smtClean="0">
                <a:solidFill>
                  <a:srgbClr val="0070C0"/>
                </a:solidFill>
              </a:rPr>
              <a:t>учебный год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642918"/>
          <a:ext cx="7715304" cy="2974510"/>
        </p:xfrm>
        <a:graphic>
          <a:graphicData uri="http://schemas.openxmlformats.org/drawingml/2006/table">
            <a:tbl>
              <a:tblPr/>
              <a:tblGrid>
                <a:gridCol w="277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8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Звукопроизношение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Звукопроизношение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Фонематическое  восприятие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Фонематическое  восприятие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Фонематический анализ и синтез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Фонематический анализ и синтез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Активный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Активный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Состояние грамматического строя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Состояние грамматического строя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Составление связной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Составление связной речи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3714752"/>
          <a:ext cx="464343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643438" y="3714752"/>
          <a:ext cx="4329113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8572560" cy="6429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13888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6" descr="P10209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310942" cy="43608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572140"/>
            <a:ext cx="58215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E-mail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dou38@kirov.spb.ru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Сайт: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www.dou38kirov-spb.com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Цель логопедического мониторинга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467600" cy="178595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Изучение динамики формирования речевых процессов в условиях коррекционно-образовательного учреждения. </a:t>
            </a:r>
          </a:p>
          <a:p>
            <a:pPr lvl="0">
              <a:buNone/>
            </a:pPr>
            <a:r>
              <a:rPr lang="ru-RU" dirty="0" smtClean="0"/>
              <a:t>(Старший возраст, ГБДОУ №38 Кировского р-на )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4214818"/>
            <a:ext cx="7467600" cy="14716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10" y="3214686"/>
            <a:ext cx="7467600" cy="571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Периодичность мониторинга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929198"/>
            <a:ext cx="2286016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Стартовая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4929198"/>
            <a:ext cx="2286016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Итоговая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321703" y="4036223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393537" y="4036223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Содержимое 2"/>
          <p:cNvSpPr txBox="1">
            <a:spLocks/>
          </p:cNvSpPr>
          <p:nvPr/>
        </p:nvSpPr>
        <p:spPr>
          <a:xfrm>
            <a:off x="1071538" y="6000768"/>
            <a:ext cx="263842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Сентябрь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5357818" y="6000768"/>
            <a:ext cx="1785950" cy="685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Содержание мониторинга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5286388"/>
            <a:ext cx="5000660" cy="107157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tabLst/>
              <a:defRPr/>
            </a:pPr>
            <a:r>
              <a:rPr lang="ru-RU" sz="2600" dirty="0" smtClean="0"/>
              <a:t>Низкий уровень развития детей - 0, 1 балл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Средний – 2,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балла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tabLst/>
              <a:defRPr/>
            </a:pPr>
            <a:r>
              <a:rPr lang="ru-RU" sz="2600" baseline="0" dirty="0" smtClean="0"/>
              <a:t>Высокий (норма)</a:t>
            </a:r>
            <a:r>
              <a:rPr lang="ru-RU" sz="2600" dirty="0" smtClean="0"/>
              <a:t> – 4 балла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0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4643446"/>
            <a:ext cx="7467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u="sng" dirty="0" smtClean="0"/>
              <a:t>Оценка  результатов речевого развития:  </a:t>
            </a:r>
            <a:endParaRPr kumimoji="0" lang="ru-RU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71612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Обследуются: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ru-RU" sz="2000" dirty="0" smtClean="0"/>
              <a:t>Звукопроизношение</a:t>
            </a:r>
          </a:p>
          <a:p>
            <a:pPr marL="457200" indent="-457200"/>
            <a:r>
              <a:rPr lang="ru-RU" sz="2000" dirty="0" smtClean="0"/>
              <a:t>Фонематическое восприятие</a:t>
            </a:r>
          </a:p>
          <a:p>
            <a:pPr marL="457200" indent="-457200"/>
            <a:r>
              <a:rPr lang="ru-RU" sz="2000" dirty="0" smtClean="0"/>
              <a:t>Звуковой анализ и синтез</a:t>
            </a:r>
          </a:p>
          <a:p>
            <a:pPr marL="457200" indent="-457200"/>
            <a:r>
              <a:rPr lang="ru-RU" sz="2000" dirty="0" smtClean="0"/>
              <a:t>Активный словарь</a:t>
            </a:r>
          </a:p>
          <a:p>
            <a:pPr marL="457200" indent="-457200"/>
            <a:r>
              <a:rPr lang="ru-RU" sz="2000" dirty="0" smtClean="0"/>
              <a:t>Грамматический строй</a:t>
            </a:r>
          </a:p>
          <a:p>
            <a:pPr marL="457200" indent="-457200"/>
            <a:r>
              <a:rPr lang="ru-RU" sz="2000" dirty="0" smtClean="0"/>
              <a:t>Связная речь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14422"/>
            <a:ext cx="2166926" cy="295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214423"/>
            <a:ext cx="2071702" cy="2960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Звукопроизношение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7858170" cy="3577223"/>
        </p:xfrm>
        <a:graphic>
          <a:graphicData uri="http://schemas.openxmlformats.org/drawingml/2006/table">
            <a:tbl>
              <a:tblPr/>
              <a:tblGrid>
                <a:gridCol w="19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59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824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167214">
                <a:tc gridSpan="3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Звукопроизношение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Фамилия,имя ребёнка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Щ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2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2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08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4286256"/>
          <a:ext cx="4572034" cy="2286013"/>
        </p:xfrm>
        <a:graphic>
          <a:graphicData uri="http://schemas.openxmlformats.org/drawingml/2006/table">
            <a:tbl>
              <a:tblPr/>
              <a:tblGrid>
                <a:gridCol w="166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1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8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2206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Проверка производится по следующим критериям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3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"-"   нет звука , искажение , замена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"*" автоматизация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"+" звук есть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937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Звукопроизношение оценивается в баллах: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все  звуки есть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(введены в речь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1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3 - звуки в стадии автоматизации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937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2 -нарушение 1,2 звуков, звуки в стадии автоматизации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9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нарушение 1 группы звуков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3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0- нарушение 2 и более групп звуков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5" y="5429264"/>
          <a:ext cx="3786213" cy="928693"/>
        </p:xfrm>
        <a:graphic>
          <a:graphicData uri="http://schemas.openxmlformats.org/drawingml/2006/table">
            <a:tbl>
              <a:tblPr/>
              <a:tblGrid>
                <a:gridCol w="956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Низкий уровень в начале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Средний уровень в конце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 уровень в конце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Низкий уровень в конце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1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714876" y="4572008"/>
            <a:ext cx="3643338" cy="582594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обследования звукопроизношения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Фонематическое восприятие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63949" y="857229"/>
          <a:ext cx="8051459" cy="4857781"/>
        </p:xfrm>
        <a:graphic>
          <a:graphicData uri="http://schemas.openxmlformats.org/drawingml/2006/table">
            <a:tbl>
              <a:tblPr/>
              <a:tblGrid>
                <a:gridCol w="23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5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2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Фамилия, имя ребёнка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5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 показатели оцениваются в баллах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Параметры обследования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нет ошибок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- Повторение слоговых рядов с оппозиционными звуками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допускает ошибки , но сам себя может исправить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- Дифференциация оппозиционных звуков , не смешиваемых в произношении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007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2 - допускает 1 - 2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-Дифференциация оппозиционных звуков , смешиваемых в произношении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делает 3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266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0 - более 3-х ошибок 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5786454"/>
          <a:ext cx="8072495" cy="815142"/>
        </p:xfrm>
        <a:graphic>
          <a:graphicData uri="http://schemas.openxmlformats.org/drawingml/2006/table">
            <a:tbl>
              <a:tblPr/>
              <a:tblGrid>
                <a:gridCol w="125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7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4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5542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Диаграммы  к таблице №2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6429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Состояние фонематического анализа и синтеза</a:t>
            </a:r>
            <a:endParaRPr lang="ru-RU" sz="3200" dirty="0">
              <a:solidFill>
                <a:srgbClr val="0070C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85720" y="642918"/>
          <a:ext cx="8286809" cy="5445110"/>
        </p:xfrm>
        <a:graphic>
          <a:graphicData uri="http://schemas.openxmlformats.org/drawingml/2006/table">
            <a:tbl>
              <a:tblPr/>
              <a:tblGrid>
                <a:gridCol w="269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3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93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00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43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43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502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502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1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Фамилия, имя ребёнка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5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53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 показатели оцениваются в баллах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Параметры обследования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нет ошибок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-  Выделение заданного звука { м },{ р } из слов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53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 допускает ошибки , но сам себя может исправить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-Выделение начального ударного звука в словах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допускает 1 - 2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 - Выделение конечного согласного из слов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делает 3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 - Выделение начального согласного из слов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0 - более 3-х ошибок 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 -  Определение последовательности звуков в слове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 - Определение количества звуков в слове 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Заполнение граф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лет - с I по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9962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лет - с I по VI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86314" y="5500702"/>
          <a:ext cx="3767122" cy="838200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69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37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 </a:t>
                      </a: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гр.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715008" y="4643446"/>
            <a:ext cx="2143140" cy="5825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Активный словарь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358245" cy="3382683"/>
        </p:xfrm>
        <a:graphic>
          <a:graphicData uri="http://schemas.openxmlformats.org/drawingml/2006/table">
            <a:tbl>
              <a:tblPr/>
              <a:tblGrid>
                <a:gridCol w="23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6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5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1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6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31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4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00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69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 , имя ребёнка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Лексика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Предметный словарь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Словарь прилагательных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Глагольный словарь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Антонимы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969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51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951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500570"/>
          <a:ext cx="5072099" cy="1706112"/>
        </p:xfrm>
        <a:graphic>
          <a:graphicData uri="http://schemas.openxmlformats.org/drawingml/2006/table">
            <a:tbl>
              <a:tblPr/>
              <a:tblGrid>
                <a:gridCol w="119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25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Все показатели оцениваются в баллах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4 - не допускает ошибок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, называет 5 и более слов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92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3 -называет 2 -4 слова , допускает единичные ошибки , может сам себя поправить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9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допускает множественные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92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после речевого образца даёт единичные ответы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0 - не даёт правильных ответов 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9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92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Антонимы  (с 6 лет 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500694" y="4572008"/>
            <a:ext cx="2143140" cy="5825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633586"/>
              </p:ext>
            </p:extLst>
          </p:nvPr>
        </p:nvGraphicFramePr>
        <p:xfrm>
          <a:off x="4214810" y="5286388"/>
          <a:ext cx="4238612" cy="1085328"/>
        </p:xfrm>
        <a:graphic>
          <a:graphicData uri="http://schemas.openxmlformats.org/drawingml/2006/table">
            <a:tbl>
              <a:tblPr/>
              <a:tblGrid>
                <a:gridCol w="50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12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40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94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9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Предметный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Словарь прил-ных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Глагольный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Предметный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Словарь прил-ных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Глагольный словарь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Обобщение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1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Состояние грамматического строя речи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428597"/>
          <a:ext cx="8429689" cy="4577592"/>
        </p:xfrm>
        <a:graphic>
          <a:graphicData uri="http://schemas.openxmlformats.org/drawingml/2006/table">
            <a:tbl>
              <a:tblPr/>
              <a:tblGrid>
                <a:gridCol w="25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7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183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144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668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156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 , имя ребёнка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Словоизменение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Словообразование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Употребление имён сущ-ных в именительном падеже ед. и мн. числа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Употребление имён существительных в косвенных падежах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Употребление формы родительного падежа множественного числа .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Согласование прилагательных с существительными единственного числа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Согласование числительных 2 и 5 с существительными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Образование уменьшительно - ласкательных форм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VII. Образование названий детёнышей животных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 Образование относительных прилагательных  (с 6 лет 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Образование притяжательных прилагательных ( с 6 лет)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Образование приставочных глаголов ( с 6 лет)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XI. Образование глаголов совершенного вида (с 6 лет)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76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92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5214950"/>
          <a:ext cx="4114801" cy="1143000"/>
        </p:xfrm>
        <a:graphic>
          <a:graphicData uri="http://schemas.openxmlformats.org/drawingml/2006/table">
            <a:tbl>
              <a:tblPr/>
              <a:tblGrid>
                <a:gridCol w="1804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7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 показатели оцениваются в баллах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4 - не допускает ошибок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3 - допускает единичные ошибки (1-2) , может себя поправить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допускает 3 - 4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1 - множественные ошибки (5 и более );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0 - нет правильных ответов 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57818" y="5000636"/>
            <a:ext cx="2143140" cy="42862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4810" y="5429264"/>
          <a:ext cx="1928823" cy="1143008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0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431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215074" y="5429264"/>
          <a:ext cx="2643207" cy="1105797"/>
        </p:xfrm>
        <a:graphic>
          <a:graphicData uri="http://schemas.openxmlformats.org/drawingml/2006/table">
            <a:tbl>
              <a:tblPr/>
              <a:tblGrid>
                <a:gridCol w="55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3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3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3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920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Состояние связной речи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5270500" cy="4419600"/>
        </p:xfrm>
        <a:graphic>
          <a:graphicData uri="http://schemas.openxmlformats.org/drawingml/2006/table">
            <a:tbl>
              <a:tblPr/>
              <a:tblGrid>
                <a:gridCol w="256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15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Фамилия , имя ребёнка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Пересказ текста из нескольких предложений           (для 5 лет 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Составление рассказа по серии картинок           (для 6 лет 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Итоговый показатель по группе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00761" y="1214422"/>
          <a:ext cx="2643207" cy="3638552"/>
        </p:xfrm>
        <a:graphic>
          <a:graphicData uri="http://schemas.openxmlformats.org/drawingml/2006/table">
            <a:tbl>
              <a:tblPr/>
              <a:tblGrid>
                <a:gridCol w="264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 показатели оцениваются в баллах 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составлен самостоятельно ; полностью передано содержание ; соблюдены логическая последовательность и грамматические нормы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составлен с некоторой помощью ( побуждение , наводящие вопросы 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логическая последовательность соблюдена , в речи единичные аграмматизмы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составлен с подсказкой взрослого , не выдержана логическая и смысловая последовательность ; в речи грамматические ошибки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самостоятельно не составляет ; односложно отвечает на вопросы ; нарушены смысловое несоответствие и грамматические нормы 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самостоятельно не составляет ; не отвечает на вопросы к тексту ; не понимает  смысловую и логическую последовательность.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71802" y="5857892"/>
          <a:ext cx="2120900" cy="7620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начало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Высокий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1071538" y="5643578"/>
            <a:ext cx="2143140" cy="428628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2520</Words>
  <Application>Microsoft Office PowerPoint</Application>
  <PresentationFormat>Экран (4:3)</PresentationFormat>
  <Paragraphs>2230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Мониторинг речевого развития детей группы старшего дошкольного возраста компенсирующей направленности с тяжёлым нарушением речи</vt:lpstr>
      <vt:lpstr>Цель логопедического мониторинга</vt:lpstr>
      <vt:lpstr>Содержание мониторинга</vt:lpstr>
      <vt:lpstr>Звукопроизношение</vt:lpstr>
      <vt:lpstr>Фонематическое восприятие</vt:lpstr>
      <vt:lpstr>Состояние фонематического анализа и синтеза</vt:lpstr>
      <vt:lpstr>Активный словарь</vt:lpstr>
      <vt:lpstr>Состояние грамматического строя речи </vt:lpstr>
      <vt:lpstr>Состояние связной речи </vt:lpstr>
      <vt:lpstr>Итоговый анализ речевого развития детей за 2022 - 2023  учебный год</vt:lpstr>
      <vt:lpstr>Итоговый анализ речевого развития детей за 2022 - 2023 учебный год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речевого развития детей с тяжёлым нарушением речи</dc:title>
  <dc:creator>Геймерша</dc:creator>
  <cp:lastModifiedBy>User</cp:lastModifiedBy>
  <cp:revision>38</cp:revision>
  <dcterms:created xsi:type="dcterms:W3CDTF">2013-02-24T11:19:32Z</dcterms:created>
  <dcterms:modified xsi:type="dcterms:W3CDTF">2024-04-09T17:43:54Z</dcterms:modified>
</cp:coreProperties>
</file>