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965333-AE43-470D-A1F1-F9FB0DA75B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D6A8FF-3FDC-4681-A88C-B62BB81C02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158E49-D583-484E-AE43-A696BE5319F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07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4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57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07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4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8159F5-68FA-47C4-A490-2C540CEB6F7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9FCD6F-30DC-41E5-A851-BE52D477A4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7107E7-56EB-46C4-877C-DB40C1B9C2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24F642-4C45-4114-9145-C69DFAC9FC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AE1838-0048-4A07-A2D5-206FAD8686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41E1A5A-467B-414D-9692-D5753FFAB0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72400" y="455760"/>
            <a:ext cx="11046600" cy="64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882A9C-8ED6-4BFC-9D70-EB853088E1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BD446A-A4F9-462E-B236-738716FEAA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93A020-946C-47F5-B116-A191B8F819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02BF75-4E79-445B-B323-C8EA848CD0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A62027-92EC-4C94-8629-A7EB8B3C7A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B92298-46BD-4944-9217-40BCCC5189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7CDB81-CF63-46A5-B4BF-019D5F1F210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07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4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57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07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4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E65DFE-7413-4B1C-AB4B-CB96DF66D26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BEF2B10-115B-4FB6-AE2A-F72CF3C6CB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BDAC054-0F07-4441-9F53-FF6599AABE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3C44EED-3B92-4549-B642-C80F24F523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4140CF7-883A-493D-B561-6FAC912663E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538DFBD-294E-48A0-BF3C-58ECF36A3E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4A78B4-11B4-4F1D-B171-6DAC6D8D93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572400" y="455760"/>
            <a:ext cx="11046600" cy="64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E3AE04C-42D0-4EC5-8BBB-050ECB8697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28CD637-309D-4E99-B2BE-77D13B7701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E11037-5847-45C2-9DBC-AF7314CBE7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53593C4-40E9-40AD-AE91-E123FF2D38D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8424611-3117-44C7-AF6A-EA7901038B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7106616-DA44-49BF-8663-321CDAFB451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307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804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57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/>
          </p:nvPr>
        </p:nvSpPr>
        <p:spPr>
          <a:xfrm>
            <a:off x="4307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/>
          </p:nvPr>
        </p:nvSpPr>
        <p:spPr>
          <a:xfrm>
            <a:off x="804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231EF7B-443E-47AC-AD93-87F18C36462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14140D4-D4B7-481C-8B96-9A9AFECB6F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53C2708-044B-4F19-A8D9-B81383AB98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1CC4760-506F-4BA1-A22F-21043E62A7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719901-04E3-40FF-8538-D2D4B6A2C5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2EA47E8-28FE-4E61-9E8F-F6746951BE3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5477405-5ECD-40BB-8B3B-9757F97561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572400" y="455760"/>
            <a:ext cx="11046600" cy="64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B5D4B4F-4EC9-494D-A6FB-F5EDEA1DD4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9466629-0DBA-46DD-8130-A763C0F88A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0630570-B919-49DA-BDC0-3FEC1FE77E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805A3C3-DDB2-4D95-BDD8-212066419A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0CF1AF1-EE59-450A-B856-83E72E5C96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07655C9-795C-4961-83AE-03B94EB886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307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804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57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/>
          </p:nvPr>
        </p:nvSpPr>
        <p:spPr>
          <a:xfrm>
            <a:off x="4307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/>
          </p:nvPr>
        </p:nvSpPr>
        <p:spPr>
          <a:xfrm>
            <a:off x="804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0979FB1-6EBD-4C88-994A-6F77EDEA1B1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145490D-0B13-4CD7-B6AE-992CE15AEA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5F8FCB-4684-4FAF-8463-3FCD6231EB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1E20652-7506-4807-91F3-95AF434F2A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A4BE4D7-F70A-4436-80E1-60F82D10E1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D8D9568B-6AD3-453D-A5CC-B38C9F96B2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1F9A13A-0466-4127-B316-52C872F0D7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572400" y="455760"/>
            <a:ext cx="11046600" cy="64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8806110-EBC9-41E3-B4B7-EA7EA04126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6633228-496B-4D2E-9211-904A938A2D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26D9BB0-B3C8-4F8F-A071-D20FC9454B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2A2C7D7-7DC9-4418-89F2-E35FECE48D3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D0444FD-0AD5-476D-8D17-7E26E74C0F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1947FE9-6966-49F2-988E-E7D0AFF5F60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572400" y="455760"/>
            <a:ext cx="11046600" cy="64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76A428-C312-4AEA-AFA7-40EEA4DD4B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307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804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/>
          </p:nvPr>
        </p:nvSpPr>
        <p:spPr>
          <a:xfrm>
            <a:off x="57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/>
          </p:nvPr>
        </p:nvSpPr>
        <p:spPr>
          <a:xfrm>
            <a:off x="4307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/>
          </p:nvPr>
        </p:nvSpPr>
        <p:spPr>
          <a:xfrm>
            <a:off x="804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2720D6B-D3ED-4857-BC56-2DB67D1645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8B5B00A-B4FD-42AD-A28F-005C061019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20EE830-4D53-4796-A420-427A7C266A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A68F9FA-417B-4E1F-B2F9-EC3CDE54F1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6A4A94A-E2E9-4534-B92B-7E8089B74E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80AFA72-E205-4976-BBD8-26EF4D4E5D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572400" y="455760"/>
            <a:ext cx="11046600" cy="647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1C415A8-8BA7-4E04-8111-F98F1BEFA2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8098C09-2E82-4412-9AE5-B66DBCFF589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5B2F352-029D-4943-88E8-265F8ECEF4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431EC62-DB0D-4765-8CDE-ED8E356C3D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FEF17D-BBCF-4903-8439-BB1A11A08F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4E0F299-C037-400D-822F-88E0D3B593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191B64A-8F24-47B7-B155-B7324C4A423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4307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8042400" y="191412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/>
          </p:nvPr>
        </p:nvSpPr>
        <p:spPr>
          <a:xfrm>
            <a:off x="57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/>
          </p:nvPr>
        </p:nvSpPr>
        <p:spPr>
          <a:xfrm>
            <a:off x="4307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/>
          </p:nvPr>
        </p:nvSpPr>
        <p:spPr>
          <a:xfrm>
            <a:off x="8042400" y="4126680"/>
            <a:ext cx="35568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AC34CA9-8E97-4A9F-86B5-D7E9DB45E0D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423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3040" y="412668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43E0DE-B85D-4293-AFDB-5C0F27FC43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3040" y="1914120"/>
            <a:ext cx="539064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72400" y="4126680"/>
            <a:ext cx="11046600" cy="202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096411-F410-44A6-84CB-845C00DEEB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17" descr=""/>
          <p:cNvPicPr/>
          <p:nvPr/>
        </p:nvPicPr>
        <p:blipFill>
          <a:blip r:embed="rId3"/>
          <a:stretch/>
        </p:blipFill>
        <p:spPr>
          <a:xfrm>
            <a:off x="62280" y="6642360"/>
            <a:ext cx="904320" cy="21528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https://i.pinimg.com/originals/ba/b7/78/bab7780f2390be597f88b14e826de010.png"/>
          <p:cNvPicPr/>
          <p:nvPr/>
        </p:nvPicPr>
        <p:blipFill>
          <a:blip r:embed="rId4"/>
          <a:stretch/>
        </p:blipFill>
        <p:spPr>
          <a:xfrm>
            <a:off x="8907120" y="4902480"/>
            <a:ext cx="3008160" cy="16635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20" descr=""/>
          <p:cNvPicPr/>
          <p:nvPr/>
        </p:nvPicPr>
        <p:blipFill>
          <a:blip r:embed="rId5"/>
          <a:stretch/>
        </p:blipFill>
        <p:spPr>
          <a:xfrm flipH="1">
            <a:off x="25560" y="4039920"/>
            <a:ext cx="1126440" cy="24735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9" descr=""/>
          <p:cNvPicPr/>
          <p:nvPr/>
        </p:nvPicPr>
        <p:blipFill>
          <a:blip r:embed="rId6"/>
          <a:stretch/>
        </p:blipFill>
        <p:spPr>
          <a:xfrm flipH="1">
            <a:off x="7940880" y="5551560"/>
            <a:ext cx="1169640" cy="1169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614999-C36E-467A-8507-D078573F5DA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Заголовок 1"/>
          <p:cNvSpPr/>
          <p:nvPr/>
        </p:nvSpPr>
        <p:spPr>
          <a:xfrm>
            <a:off x="1523880" y="1652040"/>
            <a:ext cx="9143640" cy="23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 algn="ctr">
              <a:lnSpc>
                <a:spcPct val="90000"/>
              </a:lnSpc>
            </a:pPr>
            <a:endParaRPr b="0" lang="ru-RU" sz="6000" spc="-1" strike="noStrike">
              <a:solidFill>
                <a:srgbClr val="000000"/>
              </a:solidFill>
              <a:latin typeface="AGReverance"/>
            </a:endParaRPr>
          </a:p>
        </p:txBody>
      </p:sp>
      <p:sp>
        <p:nvSpPr>
          <p:cNvPr id="8" name="Подзаголовок 2"/>
          <p:cNvSpPr/>
          <p:nvPr/>
        </p:nvSpPr>
        <p:spPr>
          <a:xfrm>
            <a:off x="1523880" y="4131720"/>
            <a:ext cx="9143640" cy="16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GReverance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2007720" y="1808280"/>
            <a:ext cx="817596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rgbClr val="ffffff"/>
                </a:solidFill>
                <a:latin typeface="AGReverance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latin typeface="AGReverance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Второй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Третий уровень структуры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Четвёртый уровень структуры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7" descr=""/>
          <p:cNvPicPr/>
          <p:nvPr/>
        </p:nvPicPr>
        <p:blipFill>
          <a:blip r:embed="rId3"/>
          <a:stretch/>
        </p:blipFill>
        <p:spPr>
          <a:xfrm>
            <a:off x="62280" y="6642360"/>
            <a:ext cx="904320" cy="21528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2" descr="https://i.pinimg.com/originals/ba/b7/78/bab7780f2390be597f88b14e826de010.png"/>
          <p:cNvPicPr/>
          <p:nvPr/>
        </p:nvPicPr>
        <p:blipFill>
          <a:blip r:embed="rId4"/>
          <a:stretch/>
        </p:blipFill>
        <p:spPr>
          <a:xfrm>
            <a:off x="10800" y="5656680"/>
            <a:ext cx="1784520" cy="98676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12" descr=""/>
          <p:cNvPicPr/>
          <p:nvPr/>
        </p:nvPicPr>
        <p:blipFill>
          <a:blip r:embed="rId5"/>
          <a:stretch/>
        </p:blipFill>
        <p:spPr>
          <a:xfrm>
            <a:off x="11294640" y="4792680"/>
            <a:ext cx="877320" cy="192672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body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ffff"/>
                </a:solidFill>
                <a:latin typeface="AGReverance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AGReverance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AGReverance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Третий уровень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Четвертый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Пятый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GReverance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131D82-4739-4CEE-808E-6736ECB666F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17" descr=""/>
          <p:cNvPicPr/>
          <p:nvPr/>
        </p:nvPicPr>
        <p:blipFill>
          <a:blip r:embed="rId3"/>
          <a:stretch/>
        </p:blipFill>
        <p:spPr>
          <a:xfrm>
            <a:off x="62280" y="6642360"/>
            <a:ext cx="904320" cy="21528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 descr="https://i.pinimg.com/originals/ba/b7/78/bab7780f2390be597f88b14e826de010.png"/>
          <p:cNvPicPr/>
          <p:nvPr/>
        </p:nvPicPr>
        <p:blipFill>
          <a:blip r:embed="rId4"/>
          <a:stretch/>
        </p:blipFill>
        <p:spPr>
          <a:xfrm>
            <a:off x="10292040" y="5749560"/>
            <a:ext cx="1784520" cy="98676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ffff"/>
                </a:solidFill>
                <a:latin typeface="AGReverance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AGReverance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AGReverance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Третий уровень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Четвертый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Пятый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GReverance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EEE920-BC23-4504-8DC9-E06D2B74628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17" descr=""/>
          <p:cNvPicPr/>
          <p:nvPr/>
        </p:nvPicPr>
        <p:blipFill>
          <a:blip r:embed="rId3"/>
          <a:stretch/>
        </p:blipFill>
        <p:spPr>
          <a:xfrm>
            <a:off x="62280" y="6642360"/>
            <a:ext cx="904320" cy="21528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GReverance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CC5E25-BD58-4DC4-9C44-57AD24BBA39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72400" y="1825560"/>
            <a:ext cx="110466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ffff"/>
                </a:solidFill>
                <a:latin typeface="AGReverance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AGReverance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AGReverance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Третий уровень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Четвертый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Пятый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17" descr=""/>
          <p:cNvPicPr/>
          <p:nvPr/>
        </p:nvPicPr>
        <p:blipFill>
          <a:blip r:embed="rId3"/>
          <a:stretch/>
        </p:blipFill>
        <p:spPr>
          <a:xfrm>
            <a:off x="62280" y="6642360"/>
            <a:ext cx="904320" cy="21528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9" descr=""/>
          <p:cNvPicPr/>
          <p:nvPr/>
        </p:nvPicPr>
        <p:blipFill>
          <a:blip r:embed="rId4"/>
          <a:stretch/>
        </p:blipFill>
        <p:spPr>
          <a:xfrm flipH="1">
            <a:off x="11220480" y="5443560"/>
            <a:ext cx="971640" cy="1135080"/>
          </a:xfrm>
          <a:prstGeom prst="rect">
            <a:avLst/>
          </a:prstGeom>
          <a:ln w="0">
            <a:noFill/>
          </a:ln>
        </p:spPr>
      </p:pic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GReverance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ffff"/>
                </a:solidFill>
                <a:latin typeface="AGReverance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AGReverance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AGReverance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Третий уровень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Четвертый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Пятый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3326AB-6F44-49B2-B90C-A8DE6F123CE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7" descr=""/>
          <p:cNvPicPr/>
          <p:nvPr/>
        </p:nvPicPr>
        <p:blipFill>
          <a:blip r:embed="rId3"/>
          <a:stretch/>
        </p:blipFill>
        <p:spPr>
          <a:xfrm>
            <a:off x="62280" y="6642360"/>
            <a:ext cx="904320" cy="21528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GReverance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ffff"/>
                </a:solidFill>
                <a:latin typeface="AGReverance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ffff"/>
                </a:solidFill>
                <a:latin typeface="AGReverance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AGReverance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AGReverance"/>
              </a:rPr>
              <a:t>Третий уровень</a:t>
            </a:r>
            <a:endParaRPr b="0" lang="ru-RU" sz="2000" spc="-1" strike="noStrike">
              <a:solidFill>
                <a:srgbClr val="ffffff"/>
              </a:solidFill>
              <a:latin typeface="AGReverance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Четвертый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AGReverance"/>
              </a:rPr>
              <a:t>Пятый уровень</a:t>
            </a:r>
            <a:endParaRPr b="0" lang="ru-RU" sz="1800" spc="-1" strike="noStrike">
              <a:solidFill>
                <a:srgbClr val="ffffff"/>
              </a:solidFill>
              <a:latin typeface="AGReverance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7FC443-9FFA-41DA-96AD-D59023FF294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2007720" y="1808280"/>
            <a:ext cx="817596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000"/>
          </a:bodyPr>
          <a:p>
            <a:pPr indent="0" algn="ctr">
              <a:lnSpc>
                <a:spcPct val="90000"/>
              </a:lnSpc>
              <a:buNone/>
            </a:pPr>
            <a:r>
              <a:rPr b="1" lang="ru-RU" sz="2700" spc="-1" strike="noStrike">
                <a:solidFill>
                  <a:srgbClr val="ffffff"/>
                </a:solidFill>
                <a:latin typeface="AGReverance"/>
              </a:rPr>
              <a:t>Составление учебного проекта на уроках русского языка и литературы. Индивидуальный проект обучающихся 10 класса в соответствии </a:t>
            </a:r>
            <a:br>
              <a:rPr sz="2700"/>
            </a:br>
            <a:r>
              <a:rPr b="1" lang="ru-RU" sz="2700" spc="-1" strike="noStrike">
                <a:solidFill>
                  <a:srgbClr val="ffffff"/>
                </a:solidFill>
                <a:latin typeface="AGReverance"/>
              </a:rPr>
              <a:t>с требованиями ФГОС.</a:t>
            </a:r>
            <a:br>
              <a:rPr sz="6000"/>
            </a:b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2007720" y="4278960"/>
            <a:ext cx="817596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300" spc="-1" strike="noStrike">
                <a:solidFill>
                  <a:srgbClr val="ffffff"/>
                </a:solidFill>
                <a:latin typeface="AGReverance"/>
              </a:rPr>
              <a:t>Герасимчук И.А.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300" spc="-1" strike="noStrike">
                <a:solidFill>
                  <a:srgbClr val="ffffff"/>
                </a:solidFill>
                <a:latin typeface="AGReverance"/>
              </a:rPr>
              <a:t>Учитель русского языка и литературы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300" spc="-1" strike="noStrike">
                <a:solidFill>
                  <a:srgbClr val="ffffff"/>
                </a:solidFill>
                <a:latin typeface="AGReverance"/>
              </a:rPr>
              <a:t>МБОУ СШ№32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fffff"/>
              </a:solidFill>
              <a:latin typeface="AGReverance"/>
            </a:endParaRPr>
          </a:p>
        </p:txBody>
      </p:sp>
      <p:pic>
        <p:nvPicPr>
          <p:cNvPr id="264" name="Picture 2" descr="C:\Users\ACER\Desktop\073e-0005ac8d-e4d7e492.png"/>
          <p:cNvPicPr/>
          <p:nvPr/>
        </p:nvPicPr>
        <p:blipFill>
          <a:blip r:embed="rId1"/>
          <a:stretch/>
        </p:blipFill>
        <p:spPr>
          <a:xfrm>
            <a:off x="519840" y="473400"/>
            <a:ext cx="2940120" cy="52272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" descr="C:\Users\ACER\Desktop\0741-0005ac90-8d04082d.png"/>
          <p:cNvPicPr/>
          <p:nvPr/>
        </p:nvPicPr>
        <p:blipFill>
          <a:blip r:embed="rId2"/>
          <a:stretch/>
        </p:blipFill>
        <p:spPr>
          <a:xfrm>
            <a:off x="2947320" y="376560"/>
            <a:ext cx="2919240" cy="51901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5" descr="C:\Users\ACER\Desktop\0806-0007e3bd-f9481777.jpg"/>
          <p:cNvPicPr/>
          <p:nvPr/>
        </p:nvPicPr>
        <p:blipFill>
          <a:blip r:embed="rId3"/>
          <a:stretch/>
        </p:blipFill>
        <p:spPr>
          <a:xfrm>
            <a:off x="5350320" y="627480"/>
            <a:ext cx="3573000" cy="491400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6" descr="C:\Users\ACER\Pictures\606D6D51-1030-49A2-9DA1-1CED452FBAB2.jpeg"/>
          <p:cNvPicPr/>
          <p:nvPr/>
        </p:nvPicPr>
        <p:blipFill>
          <a:blip r:embed="rId4"/>
          <a:stretch/>
        </p:blipFill>
        <p:spPr>
          <a:xfrm>
            <a:off x="8247600" y="679320"/>
            <a:ext cx="3685320" cy="51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ffffff"/>
              </a:solidFill>
              <a:latin typeface="AGReverance"/>
            </a:endParaRPr>
          </a:p>
        </p:txBody>
      </p:sp>
      <p:graphicFrame>
        <p:nvGraphicFramePr>
          <p:cNvPr id="269" name="Содержимое 3"/>
          <p:cNvGraphicFramePr/>
          <p:nvPr/>
        </p:nvGraphicFramePr>
        <p:xfrm>
          <a:off x="250920" y="0"/>
          <a:ext cx="11671560" cy="6771960"/>
        </p:xfrm>
        <a:graphic>
          <a:graphicData uri="http://schemas.openxmlformats.org/drawingml/2006/table">
            <a:tbl>
              <a:tblPr/>
              <a:tblGrid>
                <a:gridCol w="2861280"/>
                <a:gridCol w="8810280"/>
              </a:tblGrid>
              <a:tr h="401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Структура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Требования к содержанию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01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Титульный лист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Оформляется по образцу, указываются данные автора </a:t>
                      </a: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</a:tr>
              <a:tr h="703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Оглавление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Состоит из глав (разделов), в которых содержится материал по конкретной исследуемой теме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</a:tr>
              <a:tr h="25120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Введение (вступление)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Содержит: • обоснование актуальности выбранной темы; • постановка цели работы (Цель – это то, что необходимо достигнуть в результате работы над проектом; • формулировка задач, которые необходимо решить для достижения цели; • желательно указать методы и методики, которые использовались при разработке проекта, осветить практическую значимость своей работы; • указать срок работы над проектом (одни или два года). Введение должно быть кратким и четким. Его не следует перегружать общими фразами.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</a:tr>
              <a:tr h="1004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Основная часть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Состоит из глав (разделов), в которых содержится материал по конкретной исследуемой теме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</a:tr>
              <a:tr h="1747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Заключение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Следует четко сформулировать основные выводы, к которым пришел автор, описать, достигнуты ли поставленные цели, решены ли задачи, подтверждена или опровергнута гипотеза, отметить новизну подхода и/или полученных решений, актуальность и практическую значимость полученных результатов (продукта деятельности). • Выводы должны быть краткими и органически вытекать из содержания работы.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GReverance"/>
              </a:rPr>
              <a:t>Защита проектов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572400" y="1914120"/>
            <a:ext cx="11046600" cy="4235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AGReverance"/>
            </a:endParaRPr>
          </a:p>
        </p:txBody>
      </p:sp>
      <p:pic>
        <p:nvPicPr>
          <p:cNvPr id="272" name="Picture 2" descr="C:\Users\ACER\Desktop\2433CF19-DCA9-4F37-BFFF-75306638D895.jpeg"/>
          <p:cNvPicPr/>
          <p:nvPr/>
        </p:nvPicPr>
        <p:blipFill>
          <a:blip r:embed="rId1"/>
          <a:stretch/>
        </p:blipFill>
        <p:spPr>
          <a:xfrm>
            <a:off x="873720" y="1957320"/>
            <a:ext cx="4422240" cy="33332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3" descr="C:\Users\ACER\Desktop\7D6B4F2B-13B0-474D-8A85-796F4E59BDD6.jpeg"/>
          <p:cNvPicPr/>
          <p:nvPr/>
        </p:nvPicPr>
        <p:blipFill>
          <a:blip r:embed="rId2"/>
          <a:stretch/>
        </p:blipFill>
        <p:spPr>
          <a:xfrm>
            <a:off x="6569280" y="1793520"/>
            <a:ext cx="4963320" cy="37224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4" descr="C:\Users\ACER\Desktop\D73D5BB9-18B2-4A5A-BDA4-6646CF8ADFD2.jpeg"/>
          <p:cNvPicPr/>
          <p:nvPr/>
        </p:nvPicPr>
        <p:blipFill>
          <a:blip r:embed="rId3"/>
          <a:stretch/>
        </p:blipFill>
        <p:spPr>
          <a:xfrm>
            <a:off x="4439520" y="3352680"/>
            <a:ext cx="4542480" cy="262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72400" y="455760"/>
            <a:ext cx="11046600" cy="13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AGReverance"/>
              </a:rPr>
              <a:t>Оценочный лист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76" name="Содержимое 3"/>
          <p:cNvGraphicFramePr/>
          <p:nvPr/>
        </p:nvGraphicFramePr>
        <p:xfrm>
          <a:off x="573120" y="1914480"/>
          <a:ext cx="11045520" cy="4109400"/>
        </p:xfrm>
        <a:graphic>
          <a:graphicData uri="http://schemas.openxmlformats.org/drawingml/2006/table">
            <a:tbl>
              <a:tblPr/>
              <a:tblGrid>
                <a:gridCol w="1004400"/>
                <a:gridCol w="6359040"/>
                <a:gridCol w="3681720"/>
              </a:tblGrid>
              <a:tr h="82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Качество доклада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1-5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82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Качество ответов на вопросы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1-5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</a:tr>
              <a:tr h="82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Использование презентации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1-5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</a:tr>
              <a:tr h="82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Оформление проекта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1-5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ece"/>
                    </a:solidFill>
                  </a:tcPr>
                </a:tc>
              </a:tr>
              <a:tr h="821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Соблюдение регламента публичной защиты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1-5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e8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Тема Office">
  <a:themeElements>
    <a:clrScheme name="Зеленый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Manager>Полшкова Виктория Валерьяновна</Manager>
  <TotalTime>8585</TotalTime>
  <Application>LibreOffice/7.4.5.1$Windows_X86_64 LibreOffice_project/9c0871452b3918c1019dde9bfac75448afc4b57f</Application>
  <AppVersion>15.0000</AppVersion>
  <Words>272</Words>
  <Paragraphs>52</Paragraphs>
  <Company>МАОУ ДО ЦРТДиЮ Каменского района Пензенской области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2019-04-16T15:48:18Z</dcterms:created>
  <dc:creator>Viktoriya Polshkova</dc:creator>
  <dc:description/>
  <cp:keywords>русский язык книги школа литература</cp:keywords>
  <dc:language>ru-RU</dc:language>
  <cp:lastModifiedBy/>
  <dcterms:modified xsi:type="dcterms:W3CDTF">2024-01-14T14:40:34Z</dcterms:modified>
  <cp:revision>234</cp:revision>
  <dc:subject>школа, литература</dc:subject>
  <dc:title>Шаблон Литература, книги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6</vt:i4>
  </property>
</Properties>
</file>