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0" r:id="rId3"/>
    <p:sldId id="277" r:id="rId4"/>
    <p:sldId id="258" r:id="rId5"/>
    <p:sldId id="278" r:id="rId6"/>
    <p:sldId id="266" r:id="rId7"/>
    <p:sldId id="271" r:id="rId8"/>
    <p:sldId id="273" r:id="rId9"/>
    <p:sldId id="272" r:id="rId10"/>
    <p:sldId id="262" r:id="rId11"/>
    <p:sldId id="279" r:id="rId12"/>
    <p:sldId id="264" r:id="rId13"/>
    <p:sldId id="280" r:id="rId14"/>
    <p:sldId id="274" r:id="rId15"/>
    <p:sldId id="281" r:id="rId16"/>
    <p:sldId id="276" r:id="rId17"/>
    <p:sldId id="26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1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3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97896" y="-9891"/>
            <a:ext cx="8915399" cy="100255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Кто эти люди?</a:t>
            </a:r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0316" y="1314759"/>
            <a:ext cx="3573632" cy="25356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008">
            <a:off x="8885083" y="4251457"/>
            <a:ext cx="3074895" cy="24281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412" y="1388319"/>
            <a:ext cx="3282337" cy="238848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291" y="4443142"/>
            <a:ext cx="3054150" cy="24043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432294">
            <a:off x="409519" y="4099580"/>
            <a:ext cx="3107968" cy="2598284"/>
          </a:xfrm>
          <a:prstGeom prst="rect">
            <a:avLst/>
          </a:prstGeom>
        </p:spPr>
      </p:pic>
      <p:pic>
        <p:nvPicPr>
          <p:cNvPr id="9" name="Рисунок 8" descr="https://rgnp.ru/wp-content/uploads/9/1/1/91149d7d08ece0292f10f3552b09e769.jpe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445" y="1069189"/>
            <a:ext cx="2218092" cy="274436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4824038" y="3886846"/>
            <a:ext cx="31834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Джон </a:t>
            </a:r>
            <a:r>
              <a:rPr lang="ru-RU" sz="1200" b="1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Дэвисон</a:t>
            </a:r>
            <a:r>
              <a:rPr lang="ru-RU" sz="1200" b="1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1200" b="1" dirty="0" smtClean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Рокфеллер-старший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52136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517" y="115672"/>
            <a:ext cx="10324407" cy="757015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Виды предпринимательства: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5123" y="698269"/>
            <a:ext cx="10686877" cy="4628315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страховое </a:t>
            </a:r>
          </a:p>
          <a:p>
            <a:pPr marL="0" indent="0">
              <a:buNone/>
            </a:pPr>
            <a:r>
              <a:rPr lang="ru-RU" sz="2800" dirty="0"/>
              <a:t>(деятельность по гарантированию за определённую плату страхование компенсаций возможного ущерба имуществу, ценностей, жизни в результате непредвиденного </a:t>
            </a:r>
            <a:r>
              <a:rPr lang="ru-RU" sz="2800" dirty="0" smtClean="0"/>
              <a:t>случая)</a:t>
            </a:r>
            <a:endParaRPr lang="ru-RU" sz="2800" dirty="0"/>
          </a:p>
        </p:txBody>
      </p:sp>
      <p:pic>
        <p:nvPicPr>
          <p:cNvPr id="5" name="Объект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478638" y="3447907"/>
            <a:ext cx="5629975" cy="375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448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5345" y="1911927"/>
            <a:ext cx="10673542" cy="3042458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От чего </a:t>
            </a:r>
            <a:r>
              <a:rPr lang="ru-RU" b="1" dirty="0" smtClean="0">
                <a:solidFill>
                  <a:schemeClr val="accent1"/>
                </a:solidFill>
              </a:rPr>
              <a:t>зависит </a:t>
            </a:r>
            <a:r>
              <a:rPr lang="ru-RU" b="1" dirty="0">
                <a:solidFill>
                  <a:schemeClr val="accent1"/>
                </a:solidFill>
              </a:rPr>
              <a:t>выбор вида предпринимательской </a:t>
            </a:r>
            <a:r>
              <a:rPr lang="ru-RU" b="1" dirty="0" smtClean="0">
                <a:solidFill>
                  <a:schemeClr val="accent1"/>
                </a:solidFill>
              </a:rPr>
              <a:t>деятельности?</a:t>
            </a:r>
            <a:r>
              <a:rPr lang="ru-RU" dirty="0" smtClean="0">
                <a:solidFill>
                  <a:schemeClr val="accent1"/>
                </a:solidFill>
              </a:rPr>
              <a:t>  </a:t>
            </a:r>
            <a:r>
              <a:rPr lang="ru-RU" dirty="0">
                <a:solidFill>
                  <a:schemeClr val="accent1"/>
                </a:solidFill>
              </a:rPr>
              <a:t/>
            </a:r>
            <a:br>
              <a:rPr lang="ru-RU" dirty="0">
                <a:solidFill>
                  <a:schemeClr val="accent1"/>
                </a:solidFill>
              </a:rPr>
            </a:br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2103" y="158597"/>
            <a:ext cx="8911687" cy="1280890"/>
          </a:xfrm>
        </p:spPr>
        <p:txBody>
          <a:bodyPr/>
          <a:lstStyle/>
          <a:p>
            <a:pPr algn="ctr"/>
            <a:r>
              <a:rPr lang="ru-RU" b="1" dirty="0" smtClean="0"/>
              <a:t>Факторы производства: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1769" y="1310252"/>
            <a:ext cx="9942021" cy="510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09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2793" y="624110"/>
            <a:ext cx="10241280" cy="207752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Какие </a:t>
            </a:r>
            <a:r>
              <a:rPr lang="ru-RU" b="1" dirty="0">
                <a:solidFill>
                  <a:schemeClr val="accent1"/>
                </a:solidFill>
              </a:rPr>
              <a:t>виды предпринимательства больше всего развиты в нашем регионе? </a:t>
            </a:r>
            <a:r>
              <a:rPr lang="ru-RU" b="1" dirty="0" smtClean="0">
                <a:solidFill>
                  <a:schemeClr val="accent1"/>
                </a:solidFill>
              </a:rPr>
              <a:t/>
            </a:r>
            <a:br>
              <a:rPr lang="ru-RU" b="1" dirty="0" smtClean="0">
                <a:solidFill>
                  <a:schemeClr val="accent1"/>
                </a:solidFill>
              </a:rPr>
            </a:br>
            <a:r>
              <a:rPr lang="ru-RU" b="1" dirty="0" smtClean="0">
                <a:solidFill>
                  <a:schemeClr val="accent1"/>
                </a:solidFill>
              </a:rPr>
              <a:t>- </a:t>
            </a:r>
            <a:r>
              <a:rPr lang="ru-RU" b="1" dirty="0">
                <a:solidFill>
                  <a:schemeClr val="accent1"/>
                </a:solidFill>
              </a:rPr>
              <a:t>В какой форме может осуществляться предпринимательская деятельность?</a:t>
            </a:r>
            <a:r>
              <a:rPr lang="ru-RU" dirty="0">
                <a:solidFill>
                  <a:schemeClr val="accent1"/>
                </a:solidFill>
              </a:rPr>
              <a:t/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 smtClean="0">
                <a:solidFill>
                  <a:schemeClr val="accent1"/>
                </a:solidFill>
              </a:rPr>
              <a:t/>
            </a:r>
            <a:br>
              <a:rPr lang="ru-RU" dirty="0" smtClean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/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 smtClean="0">
                <a:solidFill>
                  <a:schemeClr val="accent1"/>
                </a:solidFill>
              </a:rPr>
              <a:t/>
            </a:r>
            <a:br>
              <a:rPr lang="ru-RU" dirty="0" smtClean="0">
                <a:solidFill>
                  <a:schemeClr val="accent1"/>
                </a:solidFill>
              </a:rPr>
            </a:b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4114" y="4045528"/>
            <a:ext cx="10303827" cy="37776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В </a:t>
            </a:r>
            <a:r>
              <a:rPr lang="ru-RU" sz="3200" b="1" dirty="0">
                <a:solidFill>
                  <a:srgbClr val="C00000"/>
                </a:solidFill>
              </a:rPr>
              <a:t>какой форме может осуществляться предпринимательская деятельность?</a:t>
            </a:r>
            <a:r>
              <a:rPr lang="ru-RU" sz="3200" dirty="0">
                <a:solidFill>
                  <a:srgbClr val="C00000"/>
                </a:solidFill>
              </a:rPr>
              <a:t/>
            </a:r>
            <a:br>
              <a:rPr lang="ru-RU" sz="3200" dirty="0">
                <a:solidFill>
                  <a:srgbClr val="C00000"/>
                </a:solidFill>
              </a:rPr>
            </a:b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24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7325" y="200025"/>
            <a:ext cx="10858500" cy="1704975"/>
          </a:xfrm>
        </p:spPr>
        <p:txBody>
          <a:bodyPr>
            <a:normAutofit/>
          </a:bodyPr>
          <a:lstStyle/>
          <a:p>
            <a:r>
              <a:rPr lang="ru-RU" sz="3000" b="1" i="1" dirty="0"/>
              <a:t>Фирма</a:t>
            </a:r>
            <a:r>
              <a:rPr lang="ru-RU" sz="3000" i="1" dirty="0"/>
              <a:t> </a:t>
            </a:r>
            <a:r>
              <a:rPr lang="ru-RU" sz="3000" i="1" dirty="0" smtClean="0"/>
              <a:t>–  коммерческая </a:t>
            </a:r>
            <a:r>
              <a:rPr lang="ru-RU" sz="3000" i="1" dirty="0"/>
              <a:t>организация,  </a:t>
            </a:r>
            <a:r>
              <a:rPr lang="ru-RU" sz="3000" i="1" dirty="0" smtClean="0"/>
              <a:t>нацеленная </a:t>
            </a:r>
            <a:r>
              <a:rPr lang="ru-RU" sz="3000" i="1" dirty="0"/>
              <a:t>на получение прибыли с помощью различных факторов производства</a:t>
            </a:r>
            <a:r>
              <a:rPr lang="ru-RU" i="1" dirty="0"/>
              <a:t>. 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6351" y="1905000"/>
            <a:ext cx="10220324" cy="4491997"/>
          </a:xfrm>
        </p:spPr>
        <p:txBody>
          <a:bodyPr>
            <a:normAutofit/>
          </a:bodyPr>
          <a:lstStyle/>
          <a:p>
            <a:pPr marL="0" indent="0" algn="ctr" fontAlgn="base">
              <a:buNone/>
            </a:pPr>
            <a:r>
              <a:rPr lang="ru-RU" sz="2800" b="1" dirty="0" smtClean="0"/>
              <a:t>Виды </a:t>
            </a:r>
            <a:r>
              <a:rPr lang="ru-RU" sz="2800" b="1" dirty="0"/>
              <a:t>(формы) фирм:</a:t>
            </a:r>
            <a:r>
              <a:rPr lang="ru-RU" sz="2800" dirty="0"/>
              <a:t> </a:t>
            </a:r>
          </a:p>
          <a:p>
            <a:pPr lvl="0" fontAlgn="base"/>
            <a:r>
              <a:rPr lang="ru-RU" sz="2800" b="1" dirty="0"/>
              <a:t>индивидуальное частное предприятие</a:t>
            </a:r>
            <a:r>
              <a:rPr lang="ru-RU" sz="2800" dirty="0"/>
              <a:t> </a:t>
            </a:r>
            <a:r>
              <a:rPr lang="ru-RU" sz="2800" dirty="0" smtClean="0"/>
              <a:t>принадлежит одному лицу</a:t>
            </a:r>
            <a:endParaRPr lang="ru-RU" sz="2800" dirty="0"/>
          </a:p>
          <a:p>
            <a:pPr lvl="0" fontAlgn="base"/>
            <a:r>
              <a:rPr lang="ru-RU" sz="2800" b="1" dirty="0"/>
              <a:t>товарищество</a:t>
            </a:r>
            <a:r>
              <a:rPr lang="ru-RU" sz="2800" dirty="0"/>
              <a:t>  </a:t>
            </a:r>
            <a:r>
              <a:rPr lang="ru-RU" sz="2800" i="1" dirty="0"/>
              <a:t>обязательным является финансовое участие учредителей в уставном капитале предприятия</a:t>
            </a:r>
            <a:endParaRPr lang="ru-RU" sz="2800" dirty="0"/>
          </a:p>
          <a:p>
            <a:pPr lvl="0" fontAlgn="base"/>
            <a:r>
              <a:rPr lang="ru-RU" sz="2800" b="1" dirty="0"/>
              <a:t>кооператив</a:t>
            </a:r>
            <a:r>
              <a:rPr lang="ru-RU" sz="2800" dirty="0"/>
              <a:t> (артель) </a:t>
            </a:r>
            <a:r>
              <a:rPr lang="ru-RU" sz="2800" i="1" dirty="0"/>
              <a:t>обязательное личное трудовое участие его членов</a:t>
            </a:r>
            <a:r>
              <a:rPr lang="ru-RU" sz="2800" dirty="0"/>
              <a:t> </a:t>
            </a:r>
          </a:p>
          <a:p>
            <a:pPr lvl="0" fontAlgn="base"/>
            <a:r>
              <a:rPr lang="ru-RU" sz="2800" b="1" dirty="0"/>
              <a:t>акционерное общество</a:t>
            </a:r>
            <a:r>
              <a:rPr lang="ru-RU" sz="2800" dirty="0"/>
              <a:t> </a:t>
            </a:r>
            <a:r>
              <a:rPr lang="ru-RU" sz="2800" dirty="0" smtClean="0"/>
              <a:t>(открытое </a:t>
            </a:r>
            <a:r>
              <a:rPr lang="ru-RU" sz="2800" dirty="0"/>
              <a:t>и закрытое</a:t>
            </a:r>
            <a:r>
              <a:rPr lang="ru-RU" dirty="0"/>
              <a:t>) </a:t>
            </a:r>
          </a:p>
        </p:txBody>
      </p:sp>
    </p:spTree>
    <p:extLst>
      <p:ext uri="{BB962C8B-B14F-4D97-AF65-F5344CB8AC3E}">
        <p14:creationId xmlns:p14="http://schemas.microsoft.com/office/powerpoint/2010/main" val="190769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6619" y="624110"/>
            <a:ext cx="9467994" cy="128089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Что даёт предпринимательская </a:t>
            </a:r>
            <a:r>
              <a:rPr lang="ru-RU" sz="4000" b="1" dirty="0" smtClean="0">
                <a:solidFill>
                  <a:srgbClr val="C00000"/>
                </a:solidFill>
              </a:rPr>
              <a:t>деятельность?</a:t>
            </a:r>
            <a:endParaRPr lang="ru-RU" sz="4000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1080655" y="2352502"/>
            <a:ext cx="10543482" cy="4099047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получение прибыли</a:t>
            </a:r>
          </a:p>
          <a:p>
            <a:r>
              <a:rPr lang="ru-RU" sz="3200" dirty="0" smtClean="0"/>
              <a:t>создание </a:t>
            </a:r>
            <a:r>
              <a:rPr lang="ru-RU" sz="3200" dirty="0"/>
              <a:t>рабочих мест </a:t>
            </a:r>
          </a:p>
          <a:p>
            <a:r>
              <a:rPr lang="ru-RU" sz="3200" dirty="0" smtClean="0"/>
              <a:t>увеличение </a:t>
            </a:r>
            <a:r>
              <a:rPr lang="ru-RU" sz="3200" dirty="0"/>
              <a:t>количества налогоплательщиков </a:t>
            </a:r>
            <a:endParaRPr lang="ru-RU" sz="3200" dirty="0" smtClean="0"/>
          </a:p>
          <a:p>
            <a:r>
              <a:rPr lang="ru-RU" sz="3200" dirty="0"/>
              <a:t> привлечение денежных средств </a:t>
            </a:r>
            <a:r>
              <a:rPr lang="ru-RU" sz="3200" dirty="0" smtClean="0"/>
              <a:t>(инвестиций)…</a:t>
            </a:r>
            <a:endParaRPr lang="ru-RU" sz="3200" dirty="0"/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03067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9047" y="615798"/>
            <a:ext cx="10554393" cy="128089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«</a:t>
            </a:r>
            <a:r>
              <a:rPr lang="ru-RU" sz="2800" b="1" dirty="0"/>
              <a:t>Как Вы думаете, почему люди занимаются предпринимательством?»</a:t>
            </a:r>
          </a:p>
        </p:txBody>
      </p:sp>
      <p:pic>
        <p:nvPicPr>
          <p:cNvPr id="4" name="Объект 3" descr="https://soc7-vpr.sdamgia.ru/get_file?id=39439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607" y="1645921"/>
            <a:ext cx="9360130" cy="47050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597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25089" y="249382"/>
            <a:ext cx="5885411" cy="388204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13163" y="4813069"/>
            <a:ext cx="10149839" cy="1246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fontAlgn="base">
              <a:lnSpc>
                <a:spcPct val="107000"/>
              </a:lnSpc>
              <a:spcAft>
                <a:spcPts val="0"/>
              </a:spcAft>
            </a:pPr>
            <a:r>
              <a:rPr lang="ru-RU" sz="3600" dirty="0">
                <a:solidFill>
                  <a:srgbClr val="C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</a:t>
            </a:r>
            <a:r>
              <a:rPr lang="ru-RU" sz="3600" dirty="0" smtClean="0">
                <a:solidFill>
                  <a:srgbClr val="C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 ожидают </a:t>
            </a:r>
            <a:r>
              <a:rPr lang="ru-RU" sz="3600" dirty="0">
                <a:solidFill>
                  <a:srgbClr val="C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 вашего поколения: молодых, энергичных и инициативных?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15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5266" y="0"/>
            <a:ext cx="11626733" cy="16668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4400" dirty="0" smtClean="0"/>
              <a:t>Тема урока: </a:t>
            </a:r>
            <a:br>
              <a:rPr lang="ru-RU" sz="4400" dirty="0" smtClean="0"/>
            </a:br>
            <a:r>
              <a:rPr lang="ru-RU" sz="4400" b="1" dirty="0" smtClean="0"/>
              <a:t>«Предпринимательская деятельность»</a:t>
            </a:r>
            <a:endParaRPr lang="ru-RU" sz="4400" b="1" dirty="0"/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18356" y="2808632"/>
            <a:ext cx="10720552" cy="1406015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3200" b="1" dirty="0" smtClean="0">
                <a:solidFill>
                  <a:schemeClr val="accent5">
                    <a:lumMod val="50000"/>
                  </a:schemeClr>
                </a:solidFill>
              </a:rPr>
              <a:t>«Заниматься предпринимательством – то же самое, что ехать на велосипеде: либо вы движетесь, либо падаете».</a:t>
            </a:r>
          </a:p>
          <a:p>
            <a:pPr algn="r"/>
            <a:r>
              <a:rPr lang="ru-RU" altLang="ru-RU" sz="2400" b="1" dirty="0">
                <a:solidFill>
                  <a:schemeClr val="tx1"/>
                </a:solidFill>
              </a:rPr>
              <a:t>Джон </a:t>
            </a:r>
            <a:r>
              <a:rPr lang="ru-RU" altLang="ru-RU" sz="2400" b="1" dirty="0" err="1">
                <a:solidFill>
                  <a:schemeClr val="tx1"/>
                </a:solidFill>
              </a:rPr>
              <a:t>Дэвисон</a:t>
            </a:r>
            <a:r>
              <a:rPr lang="ru-RU" altLang="ru-RU" sz="2400" b="1" dirty="0">
                <a:solidFill>
                  <a:schemeClr val="tx1"/>
                </a:solidFill>
              </a:rPr>
              <a:t> Рокфеллер-старший </a:t>
            </a:r>
            <a:endParaRPr lang="ru-RU" altLang="ru-RU" sz="2400" b="1" dirty="0" smtClean="0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52247" y="5124450"/>
            <a:ext cx="11939751" cy="12132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14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8070" y="3398841"/>
            <a:ext cx="11540358" cy="1280890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Как стать успешным предпринимателем?</a:t>
            </a:r>
            <a:br>
              <a:rPr lang="ru-RU" sz="4000" b="1" dirty="0">
                <a:solidFill>
                  <a:srgbClr val="C00000"/>
                </a:solidFill>
              </a:rPr>
            </a:b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35358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1265" y="631768"/>
            <a:ext cx="10637520" cy="766156"/>
          </a:xfrm>
        </p:spPr>
        <p:txBody>
          <a:bodyPr>
            <a:noAutofit/>
          </a:bodyPr>
          <a:lstStyle/>
          <a:p>
            <a:r>
              <a:rPr lang="ru-RU" sz="3200" b="1" dirty="0"/>
              <a:t>Предпринимательство</a:t>
            </a:r>
            <a:r>
              <a:rPr lang="ru-RU" sz="3200" dirty="0"/>
              <a:t> – самостоятельная, инициативная, осуществляемая на свой страх и риск деятельность, направленная на получение прибыли.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91265" y="3174970"/>
            <a:ext cx="10563949" cy="3683030"/>
          </a:xfrm>
        </p:spPr>
        <p:txBody>
          <a:bodyPr>
            <a:normAutofit fontScale="92500" lnSpcReduction="20000"/>
          </a:bodyPr>
          <a:lstStyle/>
          <a:p>
            <a:pPr marL="0" lvl="0" indent="0" fontAlgn="base">
              <a:buNone/>
            </a:pPr>
            <a:r>
              <a:rPr lang="ru-RU" sz="3600" b="1" dirty="0" smtClean="0"/>
              <a:t>Особенности предпринимательской деятельности:</a:t>
            </a:r>
            <a:r>
              <a:rPr lang="ru-RU" sz="3600" dirty="0"/>
              <a:t> </a:t>
            </a:r>
          </a:p>
          <a:p>
            <a:pPr lvl="0" fontAlgn="base"/>
            <a:r>
              <a:rPr lang="ru-RU" sz="3200" dirty="0"/>
              <a:t>самостоятельность </a:t>
            </a:r>
          </a:p>
          <a:p>
            <a:pPr lvl="0" fontAlgn="base"/>
            <a:r>
              <a:rPr lang="ru-RU" sz="3200" dirty="0"/>
              <a:t>инициативность </a:t>
            </a:r>
          </a:p>
          <a:p>
            <a:pPr lvl="0" fontAlgn="base"/>
            <a:r>
              <a:rPr lang="ru-RU" sz="3200" dirty="0"/>
              <a:t>ответственность</a:t>
            </a:r>
          </a:p>
          <a:p>
            <a:pPr lvl="0" fontAlgn="base"/>
            <a:r>
              <a:rPr lang="ru-RU" sz="3200" dirty="0"/>
              <a:t>наличие риска </a:t>
            </a:r>
          </a:p>
          <a:p>
            <a:pPr lvl="0" fontAlgn="base"/>
            <a:r>
              <a:rPr lang="ru-RU" sz="3200" dirty="0"/>
              <a:t>нацеленность на получение прибыли</a:t>
            </a:r>
          </a:p>
          <a:p>
            <a:pPr marL="0" indent="0">
              <a:buNone/>
            </a:pPr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1172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0317" y="2133600"/>
            <a:ext cx="10930759" cy="37776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Какие </a:t>
            </a:r>
            <a:r>
              <a:rPr lang="ru-RU" sz="4000" b="1" dirty="0">
                <a:solidFill>
                  <a:srgbClr val="C00000"/>
                </a:solidFill>
              </a:rPr>
              <a:t>существуют </a:t>
            </a:r>
            <a:r>
              <a:rPr lang="ru-RU" sz="4000" b="1" dirty="0" smtClean="0">
                <a:solidFill>
                  <a:srgbClr val="C00000"/>
                </a:solidFill>
              </a:rPr>
              <a:t>виды предпринимательской</a:t>
            </a:r>
            <a:r>
              <a:rPr lang="ru-RU" sz="4000" b="1" dirty="0">
                <a:solidFill>
                  <a:srgbClr val="C00000"/>
                </a:solidFill>
              </a:rPr>
              <a:t> деятельности?</a:t>
            </a:r>
            <a:endParaRPr lang="ru-RU" sz="4000" dirty="0">
              <a:solidFill>
                <a:srgbClr val="C00000"/>
              </a:solidFill>
            </a:endParaRPr>
          </a:p>
          <a:p>
            <a:pPr algn="ctr"/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81065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1529" y="340821"/>
            <a:ext cx="8911687" cy="882535"/>
          </a:xfrm>
        </p:spPr>
        <p:txBody>
          <a:bodyPr/>
          <a:lstStyle/>
          <a:p>
            <a:pPr algn="ctr"/>
            <a:r>
              <a:rPr lang="ru-RU" dirty="0" smtClean="0"/>
              <a:t>Виды предпринимательства: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5925" y="1085850"/>
            <a:ext cx="9818687" cy="4825372"/>
          </a:xfrm>
        </p:spPr>
        <p:txBody>
          <a:bodyPr/>
          <a:lstStyle/>
          <a:p>
            <a:r>
              <a:rPr lang="ru-RU" sz="3200" b="1" dirty="0">
                <a:solidFill>
                  <a:srgbClr val="C00000"/>
                </a:solidFill>
              </a:rPr>
              <a:t>производственное</a:t>
            </a:r>
            <a:r>
              <a:rPr lang="ru-RU" sz="3200" b="1" dirty="0"/>
              <a:t> </a:t>
            </a:r>
            <a:endParaRPr lang="ru-RU" sz="3200" b="1" dirty="0" smtClean="0"/>
          </a:p>
          <a:p>
            <a:pPr marL="0" indent="0">
              <a:buNone/>
            </a:pPr>
            <a:r>
              <a:rPr lang="ru-RU" sz="3200" dirty="0" smtClean="0"/>
              <a:t>(</a:t>
            </a:r>
            <a:r>
              <a:rPr lang="ru-RU" sz="3200" dirty="0"/>
              <a:t>основано на создании продукта: товаров, услуг, информации…)</a:t>
            </a:r>
          </a:p>
          <a:p>
            <a:pPr lvl="0"/>
            <a:endParaRPr lang="ru-RU" sz="3200" b="1" dirty="0" smtClean="0"/>
          </a:p>
          <a:p>
            <a:endParaRPr lang="ru-RU" dirty="0"/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1366" y="2757007"/>
            <a:ext cx="6589986" cy="412931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7489" y="2763969"/>
            <a:ext cx="2885083" cy="191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98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2573" y="155690"/>
            <a:ext cx="8911687" cy="882535"/>
          </a:xfrm>
        </p:spPr>
        <p:txBody>
          <a:bodyPr/>
          <a:lstStyle/>
          <a:p>
            <a:pPr algn="ctr"/>
            <a:r>
              <a:rPr lang="ru-RU" dirty="0" smtClean="0"/>
              <a:t>Виды предпринимательства: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62573" y="1038225"/>
            <a:ext cx="10281777" cy="4872997"/>
          </a:xfrm>
        </p:spPr>
        <p:txBody>
          <a:bodyPr/>
          <a:lstStyle/>
          <a:p>
            <a:pPr lvl="0"/>
            <a:r>
              <a:rPr lang="ru-RU" sz="3600" b="1" dirty="0">
                <a:solidFill>
                  <a:srgbClr val="C00000"/>
                </a:solidFill>
              </a:rPr>
              <a:t>торговое </a:t>
            </a:r>
            <a:endParaRPr lang="ru-RU" sz="36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3200" dirty="0"/>
              <a:t>(предполагает</a:t>
            </a:r>
            <a:r>
              <a:rPr lang="ru-RU" sz="3200" b="1" dirty="0"/>
              <a:t> </a:t>
            </a:r>
            <a:r>
              <a:rPr lang="ru-RU" sz="3200" dirty="0"/>
              <a:t>операции и сделки по перепродаже товаров и услуг)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6358" y="2706018"/>
            <a:ext cx="6421429" cy="408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3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6416" y="1038225"/>
            <a:ext cx="10678910" cy="377762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  <a:ea typeface="+mj-ea"/>
                <a:cs typeface="+mj-cs"/>
              </a:rPr>
              <a:t>финансовое 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rgbClr val="C00000"/>
                </a:solidFill>
                <a:ea typeface="+mj-ea"/>
                <a:cs typeface="+mj-cs"/>
              </a:rPr>
              <a:t> </a:t>
            </a:r>
            <a:r>
              <a:rPr lang="ru-RU" sz="32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(</a:t>
            </a:r>
            <a:r>
              <a:rPr lang="ru-RU" sz="3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финансовые операции по купле-продаже денег, валюты, ценных бумаг, </a:t>
            </a:r>
            <a:r>
              <a:rPr lang="ru-RU" sz="32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предоставлению </a:t>
            </a:r>
            <a:r>
              <a:rPr lang="ru-RU" sz="3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кредитов…)</a:t>
            </a:r>
            <a:br>
              <a:rPr lang="ru-RU" sz="3200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endParaRPr lang="ru-RU" sz="3200" dirty="0"/>
          </a:p>
          <a:p>
            <a:endParaRPr lang="ru-RU" sz="3200" b="1" dirty="0" smtClean="0">
              <a:solidFill>
                <a:srgbClr val="C00000"/>
              </a:solidFill>
              <a:ea typeface="+mj-ea"/>
              <a:cs typeface="+mj-cs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514476" y="233585"/>
            <a:ext cx="9637712" cy="1071340"/>
          </a:xfrm>
        </p:spPr>
        <p:txBody>
          <a:bodyPr/>
          <a:lstStyle/>
          <a:p>
            <a:pPr algn="ctr"/>
            <a:r>
              <a:rPr lang="ru-RU" dirty="0" smtClean="0"/>
              <a:t>Виды предпринимательства:</a:t>
            </a:r>
            <a:endParaRPr lang="ru-RU" dirty="0"/>
          </a:p>
        </p:txBody>
      </p:sp>
      <p:pic>
        <p:nvPicPr>
          <p:cNvPr id="5" name="Объект 3" descr="https://avatars.mds.yandex.net/i?id=788c949db6ac8b3ba00f768c897f6f95-5658514-images-thumbs&amp;ref=rim&amp;n=33&amp;w=365&amp;h=225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171" y="2825122"/>
            <a:ext cx="5792585" cy="3981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845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1529" y="340821"/>
            <a:ext cx="8911687" cy="882535"/>
          </a:xfrm>
        </p:spPr>
        <p:txBody>
          <a:bodyPr/>
          <a:lstStyle/>
          <a:p>
            <a:pPr algn="ctr"/>
            <a:r>
              <a:rPr lang="ru-RU" dirty="0" smtClean="0"/>
              <a:t>Виды предпринимательства: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6775" y="1223356"/>
            <a:ext cx="11153775" cy="468786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посредническое</a:t>
            </a:r>
            <a:r>
              <a:rPr lang="ru-RU" sz="3200" dirty="0">
                <a:solidFill>
                  <a:srgbClr val="C00000"/>
                </a:solidFill>
              </a:rPr>
              <a:t> </a:t>
            </a:r>
            <a:r>
              <a:rPr lang="ru-RU" sz="3200" dirty="0" smtClean="0">
                <a:solidFill>
                  <a:srgbClr val="C00000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3200" dirty="0"/>
              <a:t>(оказание предпринимателем различных услуг двум или более сторонам и получение дохода с этого)</a:t>
            </a:r>
          </a:p>
          <a:p>
            <a:endParaRPr lang="ru-RU" sz="3200" dirty="0" smtClean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447" y="2895874"/>
            <a:ext cx="6828926" cy="389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50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705</TotalTime>
  <Words>166</Words>
  <Application>Microsoft Office PowerPoint</Application>
  <PresentationFormat>Широкоэкранный</PresentationFormat>
  <Paragraphs>46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Century Gothic</vt:lpstr>
      <vt:lpstr>Times New Roman</vt:lpstr>
      <vt:lpstr>Verdana</vt:lpstr>
      <vt:lpstr>Wingdings 3</vt:lpstr>
      <vt:lpstr>Легкий дым</vt:lpstr>
      <vt:lpstr>Кто эти люди?</vt:lpstr>
      <vt:lpstr>Тема урока:  «Предпринимательская деятельность»</vt:lpstr>
      <vt:lpstr>Как стать успешным предпринимателем? </vt:lpstr>
      <vt:lpstr>Предпринимательство – самостоятельная, инициативная, осуществляемая на свой страх и риск деятельность, направленная на получение прибыли.</vt:lpstr>
      <vt:lpstr>Презентация PowerPoint</vt:lpstr>
      <vt:lpstr>Виды предпринимательства:</vt:lpstr>
      <vt:lpstr>Виды предпринимательства:</vt:lpstr>
      <vt:lpstr>Виды предпринимательства:</vt:lpstr>
      <vt:lpstr>Виды предпринимательства:</vt:lpstr>
      <vt:lpstr>Виды предпринимательства:</vt:lpstr>
      <vt:lpstr>От чего зависит выбор вида предпринимательской деятельности?   </vt:lpstr>
      <vt:lpstr>Факторы производства:</vt:lpstr>
      <vt:lpstr>Какие виды предпринимательства больше всего развиты в нашем регионе?  - В какой форме может осуществляться предпринимательская деятельность?    </vt:lpstr>
      <vt:lpstr>Фирма –  коммерческая организация,  нацеленная на получение прибыли с помощью различных факторов производства. </vt:lpstr>
      <vt:lpstr>Что даёт предпринимательская деятельность?</vt:lpstr>
      <vt:lpstr>«Как Вы думаете, почему люди занимаются предпринимательством?»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СМП</dc:creator>
  <cp:lastModifiedBy>СМП</cp:lastModifiedBy>
  <cp:revision>33</cp:revision>
  <dcterms:created xsi:type="dcterms:W3CDTF">2023-03-04T10:27:35Z</dcterms:created>
  <dcterms:modified xsi:type="dcterms:W3CDTF">2023-03-14T17:13:55Z</dcterms:modified>
</cp:coreProperties>
</file>