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81" r:id="rId4"/>
    <p:sldId id="276" r:id="rId5"/>
    <p:sldId id="287" r:id="rId6"/>
    <p:sldId id="286" r:id="rId7"/>
    <p:sldId id="275" r:id="rId8"/>
    <p:sldId id="283" r:id="rId9"/>
    <p:sldId id="279" r:id="rId10"/>
    <p:sldId id="284" r:id="rId11"/>
    <p:sldId id="289" r:id="rId12"/>
    <p:sldId id="258" r:id="rId13"/>
    <p:sldId id="259" r:id="rId14"/>
    <p:sldId id="260" r:id="rId15"/>
    <p:sldId id="266" r:id="rId16"/>
    <p:sldId id="264" r:id="rId17"/>
    <p:sldId id="263" r:id="rId18"/>
    <p:sldId id="268" r:id="rId19"/>
    <p:sldId id="265" r:id="rId20"/>
    <p:sldId id="270" r:id="rId21"/>
    <p:sldId id="262" r:id="rId22"/>
    <p:sldId id="267" r:id="rId23"/>
    <p:sldId id="269" r:id="rId24"/>
    <p:sldId id="292" r:id="rId25"/>
    <p:sldId id="293" r:id="rId26"/>
    <p:sldId id="273" r:id="rId27"/>
    <p:sldId id="291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2059-3D74-4D3D-B236-91643B47B0D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23405-EB6D-4ADA-BB38-86AC70113E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19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2059-3D74-4D3D-B236-91643B47B0D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23405-EB6D-4ADA-BB38-86AC70113E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11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2059-3D74-4D3D-B236-91643B47B0D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23405-EB6D-4ADA-BB38-86AC70113E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24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2059-3D74-4D3D-B236-91643B47B0D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23405-EB6D-4ADA-BB38-86AC70113E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65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2059-3D74-4D3D-B236-91643B47B0D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23405-EB6D-4ADA-BB38-86AC70113E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1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2059-3D74-4D3D-B236-91643B47B0D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23405-EB6D-4ADA-BB38-86AC70113E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271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2059-3D74-4D3D-B236-91643B47B0D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23405-EB6D-4ADA-BB38-86AC70113E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83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2059-3D74-4D3D-B236-91643B47B0D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23405-EB6D-4ADA-BB38-86AC70113E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23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2059-3D74-4D3D-B236-91643B47B0D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23405-EB6D-4ADA-BB38-86AC70113E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120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2059-3D74-4D3D-B236-91643B47B0D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23405-EB6D-4ADA-BB38-86AC70113E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91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2059-3D74-4D3D-B236-91643B47B0D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23405-EB6D-4ADA-BB38-86AC70113E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59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" y="0"/>
            <a:ext cx="9073116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2059-3D74-4D3D-B236-91643B47B0D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23405-EB6D-4ADA-BB38-86AC70113E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4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jpg"/><Relationship Id="rId2" Type="http://schemas.openxmlformats.org/officeDocument/2006/relationships/hyperlink" Target="https://montessoriself.ru/podelka-na-den-materi-v-detskom-sadu-master-klass-s-poshagovyim-foto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46.jp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uprostim.com/wp-content/uploads/2021/03/image132-18.jpg" TargetMode="External"/><Relationship Id="rId13" Type="http://schemas.openxmlformats.org/officeDocument/2006/relationships/hyperlink" Target="https://uprostim.com/wp-content/uploads/2021/03/image027-33-1080x1080.jpg" TargetMode="External"/><Relationship Id="rId3" Type="http://schemas.openxmlformats.org/officeDocument/2006/relationships/hyperlink" Target="https://&#1091;&#1088;&#1086;&#1082;.&#1088;&#1092;/library/konkursno_igrovaya_programma_ko_dnyu_materi_a_ma_214321.html" TargetMode="External"/><Relationship Id="rId7" Type="http://schemas.openxmlformats.org/officeDocument/2006/relationships/hyperlink" Target="https://uprostim.com/wp-content/uploads/2021/03/image129-18.jpg" TargetMode="External"/><Relationship Id="rId12" Type="http://schemas.openxmlformats.org/officeDocument/2006/relationships/hyperlink" Target="https://uprostim.com/wp-content/uploads/2021/03/image007-34.jpg" TargetMode="External"/><Relationship Id="rId2" Type="http://schemas.openxmlformats.org/officeDocument/2006/relationships/hyperlink" Target="https://detskiychas.ru/victorina/victorina_den_mater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prostim.com/wp-content/uploads/2021/03/image146-15.jpg" TargetMode="External"/><Relationship Id="rId11" Type="http://schemas.openxmlformats.org/officeDocument/2006/relationships/hyperlink" Target="https://uprostim.com/wp-content/uploads/2021/03/image115-19.jpg" TargetMode="External"/><Relationship Id="rId5" Type="http://schemas.openxmlformats.org/officeDocument/2006/relationships/hyperlink" Target="https://uprostim.com/wp-content/uploads/2021/03/image117-19.jpg" TargetMode="External"/><Relationship Id="rId10" Type="http://schemas.openxmlformats.org/officeDocument/2006/relationships/hyperlink" Target="https://uprostim.com/wp-content/uploads/2021/03/image125-18.jpg" TargetMode="External"/><Relationship Id="rId4" Type="http://schemas.openxmlformats.org/officeDocument/2006/relationships/hyperlink" Target="https://coolsen.ru/wp-content/uploads/2021/10/045-20211031_184957-2048x1548.jpg" TargetMode="External"/><Relationship Id="rId9" Type="http://schemas.openxmlformats.org/officeDocument/2006/relationships/hyperlink" Target="https://uprostim.com/wp-content/uploads/2021/03/image124-17.jpg" TargetMode="External"/><Relationship Id="rId14" Type="http://schemas.openxmlformats.org/officeDocument/2006/relationships/hyperlink" Target="https://uprostim.com/wp-content/uploads/2021/03/image034-28-1080x108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am_227888_3053829_983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9" y="228600"/>
            <a:ext cx="9144000" cy="6547884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9" name="WordArt 1"/>
          <p:cNvSpPr>
            <a:spLocks noChangeArrowheads="1" noChangeShapeType="1" noTextEdit="1"/>
          </p:cNvSpPr>
          <p:nvPr/>
        </p:nvSpPr>
        <p:spPr bwMode="auto">
          <a:xfrm>
            <a:off x="357158" y="457201"/>
            <a:ext cx="3638778" cy="25431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27 ноября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День матери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0276003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73A1"/>
          </a:solidFill>
          <a:ln>
            <a:solidFill>
              <a:srgbClr val="F3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81" name="WordArt 1"/>
          <p:cNvSpPr>
            <a:spLocks noChangeArrowheads="1" noChangeShapeType="1" noTextEdit="1"/>
          </p:cNvSpPr>
          <p:nvPr/>
        </p:nvSpPr>
        <p:spPr bwMode="auto">
          <a:xfrm>
            <a:off x="785786" y="142852"/>
            <a:ext cx="771530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E837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Пословицы</a:t>
            </a:r>
            <a:r>
              <a:rPr lang="ru-RU" sz="3600" kern="1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kern="1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E837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и поговорки</a:t>
            </a:r>
            <a:endParaRPr lang="ru-RU" sz="3600" kern="1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E837A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15920" y="1142984"/>
            <a:ext cx="3898890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Нет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милее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дружка,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214810" y="1285860"/>
            <a:ext cx="4071966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чем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родная матушка.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42844" y="1928802"/>
            <a:ext cx="4486282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При солнце тепло,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4572000" y="2012949"/>
            <a:ext cx="4200530" cy="415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а при матери добро.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157156" y="2643181"/>
            <a:ext cx="5557852" cy="500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Родная мать и высоко замахивается,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5857884" y="2643182"/>
            <a:ext cx="3000396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да не больно бьет.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142844" y="3286124"/>
            <a:ext cx="4786346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Кто матери не послушает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4872064" y="3357562"/>
            <a:ext cx="3486150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— в беду попадёт.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>
            <a:off x="214282" y="3857628"/>
            <a:ext cx="4500594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Птица радуется весне,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035" name="WordArt 11"/>
          <p:cNvSpPr>
            <a:spLocks noChangeArrowheads="1" noChangeShapeType="1" noTextEdit="1"/>
          </p:cNvSpPr>
          <p:nvPr/>
        </p:nvSpPr>
        <p:spPr bwMode="auto">
          <a:xfrm>
            <a:off x="4714876" y="4000504"/>
            <a:ext cx="3571900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а младенец матери.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036" name="WordArt 12"/>
          <p:cNvSpPr>
            <a:spLocks noChangeArrowheads="1" noChangeShapeType="1" noTextEdit="1"/>
          </p:cNvSpPr>
          <p:nvPr/>
        </p:nvSpPr>
        <p:spPr bwMode="auto">
          <a:xfrm>
            <a:off x="142844" y="4484690"/>
            <a:ext cx="4500594" cy="5159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Матери все дети равны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037" name="WordArt 13"/>
          <p:cNvSpPr>
            <a:spLocks noChangeArrowheads="1" noChangeShapeType="1" noTextEdit="1"/>
          </p:cNvSpPr>
          <p:nvPr/>
        </p:nvSpPr>
        <p:spPr bwMode="auto">
          <a:xfrm>
            <a:off x="4586312" y="4556128"/>
            <a:ext cx="4414844" cy="4445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— одинаково сердцу больны.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038" name="WordArt 14"/>
          <p:cNvSpPr>
            <a:spLocks noChangeArrowheads="1" noChangeShapeType="1" noTextEdit="1"/>
          </p:cNvSpPr>
          <p:nvPr/>
        </p:nvSpPr>
        <p:spPr bwMode="auto">
          <a:xfrm>
            <a:off x="157156" y="5127632"/>
            <a:ext cx="4200530" cy="5873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Материнская забота в огне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039" name="WordArt 15"/>
          <p:cNvSpPr>
            <a:spLocks noChangeArrowheads="1" noChangeShapeType="1" noTextEdit="1"/>
          </p:cNvSpPr>
          <p:nvPr/>
        </p:nvSpPr>
        <p:spPr bwMode="auto">
          <a:xfrm>
            <a:off x="4371998" y="5341946"/>
            <a:ext cx="3629026" cy="3730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не горит и в воде не тонет.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040" name="WordArt 16"/>
          <p:cNvSpPr>
            <a:spLocks noChangeArrowheads="1" noChangeShapeType="1" noTextEdit="1"/>
          </p:cNvSpPr>
          <p:nvPr/>
        </p:nvSpPr>
        <p:spPr bwMode="auto">
          <a:xfrm>
            <a:off x="142844" y="5786454"/>
            <a:ext cx="464347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У матери дети, что на руке пальцы: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041" name="WordArt 17"/>
          <p:cNvSpPr>
            <a:spLocks noChangeArrowheads="1" noChangeShapeType="1" noTextEdit="1"/>
          </p:cNvSpPr>
          <p:nvPr/>
        </p:nvSpPr>
        <p:spPr bwMode="auto">
          <a:xfrm>
            <a:off x="4714876" y="5929330"/>
            <a:ext cx="4286280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за который ни укуси, всё больно.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6048339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allAtOnce"/>
      <p:bldP spid="1028" grpId="0" build="allAtOnce"/>
      <p:bldP spid="1029" grpId="0" build="allAtOnce"/>
      <p:bldP spid="1030" grpId="0" build="allAtOnce"/>
      <p:bldP spid="1031" grpId="0" build="allAtOnce"/>
      <p:bldP spid="1032" grpId="0" build="allAtOnce"/>
      <p:bldP spid="1033" grpId="0" build="allAtOnce"/>
      <p:bldP spid="1034" grpId="0" build="allAtOnce"/>
      <p:bldP spid="1035" grpId="0" build="allAtOnce"/>
      <p:bldP spid="1036" grpId="0" build="allAtOnce"/>
      <p:bldP spid="1037" grpId="0" build="allAtOnce"/>
      <p:bldP spid="1038" grpId="0" build="allAtOnce"/>
      <p:bldP spid="1039" grpId="0" build="allAtOnce"/>
      <p:bldP spid="1040" grpId="0" build="allAtOnce"/>
      <p:bldP spid="104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8869" y="260648"/>
            <a:ext cx="6282952" cy="2592288"/>
          </a:xfrm>
          <a:prstGeom prst="rect">
            <a:avLst/>
          </a:prstGeom>
          <a:solidFill>
            <a:srgbClr val="009644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>
                <a:solidFill>
                  <a:srgbClr val="FFFF00"/>
                </a:solidFill>
              </a:rPr>
              <a:t>Интерактивная 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викторина-раскраска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ко Дню Матери</a:t>
            </a:r>
            <a:endParaRPr lang="ru-RU" sz="4000" b="1" dirty="0">
              <a:solidFill>
                <a:srgbClr val="FFFF00"/>
              </a:solidFill>
            </a:endParaRPr>
          </a:p>
          <a:p>
            <a:pPr algn="ctr"/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>
            <a:off x="251520" y="154580"/>
            <a:ext cx="753264" cy="936104"/>
          </a:xfrm>
          <a:prstGeom prst="actionButtonInformation">
            <a:avLst/>
          </a:prstGeom>
          <a:solidFill>
            <a:srgbClr val="FFFF00"/>
          </a:solidFill>
          <a:ln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812360" y="6211020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Kamyshin\Desktop\image027-33-1080x10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6"/>
          <a:stretch/>
        </p:blipFill>
        <p:spPr bwMode="auto">
          <a:xfrm>
            <a:off x="2987824" y="2986972"/>
            <a:ext cx="4824536" cy="322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3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3" cy="5472608"/>
          </a:xfrm>
          <a:prstGeom prst="rect">
            <a:avLst/>
          </a:prstGeom>
          <a:solidFill>
            <a:srgbClr val="009644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40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Нажмите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фигуру с цифрой, </a:t>
            </a:r>
            <a:endParaRPr lang="ru-RU" sz="32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указывающей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правильный ответ.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правильно ответите на вопрос - картинка раскрасится,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вы получите аплодисменты.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стрелка перехода на следующий слайд. Нажав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стрелку,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получите новое задание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67979" y="512956"/>
            <a:ext cx="2208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8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728192"/>
          </a:xfrm>
          <a:prstGeom prst="rect">
            <a:avLst/>
          </a:prstGeom>
          <a:solidFill>
            <a:srgbClr val="009644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В каком году впервые стали праздновать День матери в России?        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/>
              <a:t>1. В 1998                  2.В 1999             3. В 2000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86580"/>
            <a:ext cx="5040560" cy="43924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060848"/>
            <a:ext cx="5040560" cy="4379622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1041" y="2060848"/>
            <a:ext cx="5040560" cy="436675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208912" cy="1728192"/>
          </a:xfrm>
          <a:prstGeom prst="rect">
            <a:avLst/>
          </a:prstGeom>
          <a:solidFill>
            <a:srgbClr val="009644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Что обещала привезти мама дочке с ярмарки в сказке «Гуси – лебеди»?</a:t>
            </a:r>
            <a:r>
              <a:rPr lang="ru-RU" sz="3200" b="1" dirty="0" smtClean="0"/>
              <a:t>        1.Конфеты       2.Пирожок        3.Платочек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0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208912" cy="1728192"/>
          </a:xfrm>
          <a:prstGeom prst="rect">
            <a:avLst/>
          </a:prstGeom>
          <a:solidFill>
            <a:srgbClr val="009644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Какую прическу придумали самой первой и она до сих пор модная?</a:t>
            </a:r>
            <a:r>
              <a:rPr lang="ru-RU" sz="3200" b="1" dirty="0" smtClean="0">
                <a:solidFill>
                  <a:schemeClr val="bg1"/>
                </a:solidFill>
              </a:rPr>
              <a:t>    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1.Стрижка            2. Коса           3. </a:t>
            </a:r>
            <a:r>
              <a:rPr lang="ru-RU" sz="3200" b="1" dirty="0" err="1" smtClean="0">
                <a:solidFill>
                  <a:schemeClr val="bg1"/>
                </a:solidFill>
              </a:rPr>
              <a:t>Карэ</a:t>
            </a:r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058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728192"/>
          </a:xfrm>
          <a:prstGeom prst="rect">
            <a:avLst/>
          </a:prstGeom>
          <a:solidFill>
            <a:srgbClr val="009644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Самая капризная дама на свете</a:t>
            </a:r>
            <a:r>
              <a:rPr lang="ru-RU" sz="3200" b="1" dirty="0" smtClean="0">
                <a:solidFill>
                  <a:srgbClr val="FFFF00"/>
                </a:solidFill>
              </a:rPr>
              <a:t>?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/>
              <a:t>1. Мода            2.Принцесса       3. Королева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188" y="2060848"/>
            <a:ext cx="5040560" cy="43924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728192"/>
          </a:xfrm>
          <a:prstGeom prst="rect">
            <a:avLst/>
          </a:prstGeom>
          <a:solidFill>
            <a:srgbClr val="009644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У Золушки не было мамы, но была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добрая фея…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/>
              <a:t>1.Крёстная      2.Мачеха      3. Тётя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86580"/>
            <a:ext cx="5040560" cy="43924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4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060848"/>
            <a:ext cx="5040560" cy="4379622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60848"/>
            <a:ext cx="5040560" cy="436675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208912" cy="1728192"/>
          </a:xfrm>
          <a:prstGeom prst="rect">
            <a:avLst/>
          </a:prstGeom>
          <a:solidFill>
            <a:srgbClr val="009644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Какая мама не заботится о своих детях?  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/>
              <a:t>        1.Плохая       2.Синица        3. Кукушка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180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208912" cy="1728192"/>
          </a:xfrm>
          <a:prstGeom prst="rect">
            <a:avLst/>
          </a:prstGeom>
          <a:solidFill>
            <a:srgbClr val="009644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Многодетная мама, которая обращалась к своим детям: «Ваша мама пришла, молока принесла» ?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1.Корова            2. Коза          3. Овца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156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Рисунок 17" descr="Sentence-Happy-Mothers-Day-with-Red-roses1.jpg"/>
          <p:cNvPicPr>
            <a:picLocks noChangeAspect="1" noChangeArrowheads="1"/>
          </p:cNvPicPr>
          <p:nvPr/>
        </p:nvPicPr>
        <p:blipFill>
          <a:blip r:embed="rId2"/>
          <a:srcRect b="51070"/>
          <a:stretch>
            <a:fillRect/>
          </a:stretch>
        </p:blipFill>
        <p:spPr bwMode="auto">
          <a:xfrm>
            <a:off x="0" y="0"/>
            <a:ext cx="9144000" cy="2854145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85720" y="2786058"/>
            <a:ext cx="857256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Указом Президента Российской Федерации от 30 января 1998 года было решено: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целях повышения социальной значимости материнства установить праздник День матери и отмечать его в последнее воскресенье ноября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794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060848"/>
            <a:ext cx="5040560" cy="437962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6503" y="2060848"/>
            <a:ext cx="5040560" cy="43667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208912" cy="1728192"/>
          </a:xfrm>
          <a:prstGeom prst="rect">
            <a:avLst/>
          </a:prstGeom>
          <a:solidFill>
            <a:srgbClr val="009644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Какие песни поет мама </a:t>
            </a:r>
            <a:r>
              <a:rPr lang="ru-RU" sz="3200" b="1" dirty="0" smtClean="0">
                <a:solidFill>
                  <a:srgbClr val="FFFF00"/>
                </a:solidFill>
              </a:rPr>
              <a:t>своему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 малышу перед сном?     </a:t>
            </a:r>
          </a:p>
          <a:p>
            <a:r>
              <a:rPr lang="ru-RU" sz="3200" b="1" dirty="0" smtClean="0"/>
              <a:t>1.Грустные    2.Весёлые   3. Колыбельные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383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208912" cy="1728192"/>
          </a:xfrm>
          <a:prstGeom prst="rect">
            <a:avLst/>
          </a:prstGeom>
          <a:solidFill>
            <a:srgbClr val="009644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У какой мамы голосок был слишком тонок</a:t>
            </a:r>
            <a:r>
              <a:rPr lang="ru-RU" sz="3200" b="1" dirty="0" smtClean="0">
                <a:solidFill>
                  <a:srgbClr val="FFFF00"/>
                </a:solidFill>
              </a:rPr>
              <a:t>?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1.Коза            2. Мышь          3. Овца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3050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728192"/>
          </a:xfrm>
          <a:prstGeom prst="rect">
            <a:avLst/>
          </a:prstGeom>
          <a:solidFill>
            <a:srgbClr val="009644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Кто был гадким у мамы-утки?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/>
              <a:t>1.Лебедь         2.Курица         3. Гусь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5040560" cy="4392488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228184" y="2086580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6-конечная звезда 5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7062576" y="335987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6-конечная звезда 6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6178992" y="4653136"/>
            <a:ext cx="1440160" cy="1130424"/>
          </a:xfrm>
          <a:prstGeom prst="star16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32506"/>
            <a:ext cx="5040560" cy="43924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524328" y="596870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Символ Дня матери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124744"/>
            <a:ext cx="8291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Символом Дня </a:t>
            </a:r>
            <a:r>
              <a:rPr lang="ru-RU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матери</a:t>
            </a:r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 в России является незабудка: маленький </a:t>
            </a:r>
            <a:r>
              <a:rPr lang="ru-RU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цветок символизирует</a:t>
            </a:r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 постоянность, преданность, нежность и бескорыстную любовь — </a:t>
            </a:r>
            <a:endParaRPr lang="ru-RU" sz="2400" dirty="0" smtClean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все </a:t>
            </a:r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то, чем так щедро одарила природа материнское сердце.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09" y="3151975"/>
            <a:ext cx="5542382" cy="36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26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3411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212529"/>
                </a:solidFill>
                <a:latin typeface="Roboto"/>
              </a:rPr>
              <a:t>      </a:t>
            </a:r>
            <a:r>
              <a:rPr lang="ru-RU" sz="1600" dirty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Название цветка незабудки на многих языках имеет один и тот же смысл.</a:t>
            </a:r>
          </a:p>
          <a:p>
            <a:r>
              <a:rPr lang="ru-RU" sz="1600" dirty="0" smtClean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Легенда </a:t>
            </a:r>
            <a:r>
              <a:rPr lang="ru-RU" sz="1600" dirty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по одному варианту говорит, что «незабудкой» назвал это растение сам Господь, так как оно забыло свое первое, данное ему при его создании, имя. </a:t>
            </a:r>
            <a:endParaRPr lang="ru-RU" sz="1600" dirty="0" smtClean="0">
              <a:solidFill>
                <a:srgbClr val="212529"/>
              </a:solidFill>
              <a:latin typeface="Roboto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ru-RU" sz="1600" dirty="0" smtClean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Об </a:t>
            </a:r>
            <a:r>
              <a:rPr lang="ru-RU" sz="1600" dirty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этом одно немецкое стихотворение рассказывает так:</a:t>
            </a:r>
          </a:p>
          <a:p>
            <a:r>
              <a:rPr lang="ru-RU" sz="1600" dirty="0" smtClean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   «</a:t>
            </a:r>
            <a:r>
              <a:rPr lang="ru-RU" sz="1600" dirty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Когда Господь однажды сотворил цветы, и все они, следуя Его зову, собрались в своем пестром одеянии и спросили, низко кланяясь, какие будут их имена, то Господь дал каждому из них свое название и приказал хорошенько его запомнить.</a:t>
            </a:r>
          </a:p>
          <a:p>
            <a:r>
              <a:rPr lang="ru-RU" sz="1600" dirty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Но не успел Господь это сказать, как вернулся один из маленьких цветочков и со слезами на глазах воскликнул: «Господи, в таком большом собрании я забыл свое имя». Тогда, взглянув на него, Господь ласково сказал: «Не забудь меня!».</a:t>
            </a:r>
          </a:p>
          <a:p>
            <a:r>
              <a:rPr lang="ru-RU" sz="1600" dirty="0" smtClean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     Пять </a:t>
            </a:r>
            <a:r>
              <a:rPr lang="ru-RU" sz="1600" dirty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лепестков незабудки напоминают о пяти чувствах, дарованных человеку, и о пяти ранах Христа. Зеленый стебель и листья "учат, что мы должны надеяться: Бог нас не забудет..." </a:t>
            </a:r>
            <a:endParaRPr lang="ru-RU" sz="1600" dirty="0" smtClean="0">
              <a:solidFill>
                <a:srgbClr val="212529"/>
              </a:solidFill>
              <a:latin typeface="Roboto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ru-RU" sz="1600" dirty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ru-RU" sz="1600" dirty="0" smtClean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     </a:t>
            </a:r>
          </a:p>
          <a:p>
            <a:r>
              <a:rPr lang="ru-RU" sz="1600" dirty="0" smtClean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Еще </a:t>
            </a:r>
            <a:r>
              <a:rPr lang="ru-RU" sz="1600" dirty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говорят, что незабудка весь мир в себе держит. </a:t>
            </a:r>
            <a:endParaRPr lang="ru-RU" sz="1600" dirty="0" smtClean="0">
              <a:solidFill>
                <a:srgbClr val="212529"/>
              </a:solidFill>
              <a:latin typeface="Roboto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ru-RU" sz="1600" dirty="0" smtClean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У </a:t>
            </a:r>
            <a:r>
              <a:rPr lang="ru-RU" sz="1600" dirty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нее в самой серединке желтые тычинки - это солнце, </a:t>
            </a:r>
            <a:endParaRPr lang="ru-RU" sz="1600" dirty="0" smtClean="0">
              <a:solidFill>
                <a:srgbClr val="212529"/>
              </a:solidFill>
              <a:latin typeface="Roboto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ru-RU" sz="1600" dirty="0" smtClean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а </a:t>
            </a:r>
            <a:r>
              <a:rPr lang="ru-RU" sz="1600" dirty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вокруг голубые лепестки - небо. </a:t>
            </a:r>
            <a:endParaRPr lang="ru-RU" sz="1600" dirty="0" smtClean="0">
              <a:solidFill>
                <a:srgbClr val="212529"/>
              </a:solidFill>
              <a:latin typeface="Roboto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ru-RU" sz="1600" dirty="0" smtClean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Есть </a:t>
            </a:r>
            <a:r>
              <a:rPr lang="ru-RU" sz="1600" dirty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поверье, что ангелы, пролетая над землей, </a:t>
            </a:r>
            <a:endParaRPr lang="ru-RU" sz="1600" dirty="0" smtClean="0">
              <a:solidFill>
                <a:srgbClr val="212529"/>
              </a:solidFill>
              <a:latin typeface="Roboto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ru-RU" sz="1600" dirty="0" smtClean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роняют </a:t>
            </a:r>
            <a:r>
              <a:rPr lang="ru-RU" sz="1600" dirty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на нее голубые цветы, </a:t>
            </a:r>
            <a:endParaRPr lang="ru-RU" sz="1600" dirty="0" smtClean="0">
              <a:solidFill>
                <a:srgbClr val="212529"/>
              </a:solidFill>
              <a:latin typeface="Roboto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ru-RU" sz="1600" dirty="0" smtClean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чтобы </a:t>
            </a:r>
            <a:r>
              <a:rPr lang="ru-RU" sz="1600" dirty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люди не забывали о Небе. </a:t>
            </a:r>
            <a:endParaRPr lang="ru-RU" sz="1600" dirty="0" smtClean="0">
              <a:solidFill>
                <a:srgbClr val="212529"/>
              </a:solidFill>
              <a:latin typeface="Roboto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ru-RU" sz="1600" dirty="0" smtClean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Оттого </a:t>
            </a:r>
            <a:r>
              <a:rPr lang="ru-RU" sz="1600" dirty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эти цветы называют незабудками.</a:t>
            </a:r>
          </a:p>
          <a:p>
            <a:r>
              <a:rPr lang="ru-RU" sz="1600" dirty="0" smtClean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    </a:t>
            </a:r>
          </a:p>
          <a:p>
            <a:r>
              <a:rPr lang="ru-RU" sz="1600" dirty="0" smtClean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По </a:t>
            </a:r>
            <a:r>
              <a:rPr lang="ru-RU" sz="1600" dirty="0">
                <a:solidFill>
                  <a:srgbClr val="212529"/>
                </a:solidFill>
                <a:latin typeface="Roboto"/>
                <a:ea typeface="Nirmala UI Semilight" panose="020B0402040204020203" pitchFamily="34" charset="0"/>
                <a:cs typeface="Nirmala UI Semilight" panose="020B0402040204020203" pitchFamily="34" charset="0"/>
              </a:rPr>
              <a:t>древним пересказам, юноша, который пылко любил девушку, пошел к болоту, чтобы нарвать для своей любимой букет цветов. Они звали к себе с голубой поляны. Юноша пошел вперед. Как только ступил на голубой ковер, то провалился в воду. Трясина поглотила его. "Не забудь меня!" - были его последние слова. Так появилось название этих цветов - незабудки.</a:t>
            </a:r>
            <a:endParaRPr lang="ru-RU" sz="1600" b="0" i="0" dirty="0">
              <a:solidFill>
                <a:srgbClr val="212529"/>
              </a:solidFill>
              <a:effectLst/>
              <a:latin typeface="Roboto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212976"/>
            <a:ext cx="2088232" cy="230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75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589878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https://montessoriself.ru/podelka-na-den-materi-v-detskom-sadu-master-klass-s-poshagovyim-foto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Поделка для мамы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407591"/>
            <a:ext cx="5081158" cy="4331687"/>
          </a:xfrm>
          <a:prstGeom prst="rect">
            <a:avLst/>
          </a:prstGeom>
        </p:spPr>
      </p:pic>
      <p:pic>
        <p:nvPicPr>
          <p:cNvPr id="5" name="Picture 2" descr="http://publicdomainvectors.org/photos/Hearth_010_Red_Mam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6598" y="1248083"/>
            <a:ext cx="2045417" cy="19881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8567" y="1194019"/>
            <a:ext cx="2077767" cy="212937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08204" y="3625459"/>
            <a:ext cx="2376264" cy="197126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t="11270" r="8067" b="17354"/>
          <a:stretch/>
        </p:blipFill>
        <p:spPr>
          <a:xfrm>
            <a:off x="256114" y="3736689"/>
            <a:ext cx="2592288" cy="214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2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113fa2_6bca0e00_ori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14620"/>
            <a:ext cx="5072066" cy="4143380"/>
          </a:xfrm>
          <a:prstGeom prst="rect">
            <a:avLst/>
          </a:prstGeom>
        </p:spPr>
      </p:pic>
      <p:pic>
        <p:nvPicPr>
          <p:cNvPr id="2051" name="Рисунок 1" descr="2(2).jpg"/>
          <p:cNvPicPr>
            <a:picLocks noChangeAspect="1" noChangeArrowheads="1"/>
          </p:cNvPicPr>
          <p:nvPr/>
        </p:nvPicPr>
        <p:blipFill>
          <a:blip r:embed="rId3"/>
          <a:srcRect r="8376"/>
          <a:stretch>
            <a:fillRect/>
          </a:stretch>
        </p:blipFill>
        <p:spPr bwMode="auto">
          <a:xfrm>
            <a:off x="92365" y="125767"/>
            <a:ext cx="3500430" cy="2541770"/>
          </a:xfrm>
          <a:prstGeom prst="rect">
            <a:avLst/>
          </a:prstGeom>
          <a:noFill/>
        </p:spPr>
      </p:pic>
      <p:pic>
        <p:nvPicPr>
          <p:cNvPr id="2050" name="Рисунок 0" descr="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78" y="3725878"/>
            <a:ext cx="3132122" cy="3132122"/>
          </a:xfrm>
          <a:prstGeom prst="rect">
            <a:avLst/>
          </a:prstGeom>
          <a:noFill/>
        </p:spPr>
      </p:pic>
      <p:pic>
        <p:nvPicPr>
          <p:cNvPr id="2049" name="Рисунок 2" descr="essere-una-madre-single.jpeg"/>
          <p:cNvPicPr>
            <a:picLocks noChangeAspect="1" noChangeArrowheads="1"/>
          </p:cNvPicPr>
          <p:nvPr/>
        </p:nvPicPr>
        <p:blipFill>
          <a:blip r:embed="rId5" cstate="print"/>
          <a:srcRect r="24750"/>
          <a:stretch>
            <a:fillRect/>
          </a:stretch>
        </p:blipFill>
        <p:spPr bwMode="auto">
          <a:xfrm>
            <a:off x="3286116" y="2285992"/>
            <a:ext cx="2854334" cy="253207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0" y="142852"/>
            <a:ext cx="392909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Поздравляем вас, дорогие наши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мамы, бабушки,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 днем матери!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14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981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62305"/>
            <a:ext cx="8748464" cy="4039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https://detskiychas.ru/victorina/victorina_den_materi/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https://урок.рф/library/konkursno_igrovaya_programma_ko_dnyu_materi_a_ma_214321.html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https://coolsen.ru/wp-content/uploads/2021/10/045-20211031_184957-2048x1548.jpg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https://uprostim.com/wp-content/uploads/2021/03/image117-19.jpg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https://uprostim.com/wp-content/uploads/2021/03/image146-15.jpg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https://uprostim.com/wp-content/uploads/2021/03/image129-18.jpg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https://uprostim.com/wp-content/uploads/2021/03/image132-18.jpg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ea typeface="Calibri"/>
                <a:cs typeface="Times New Roman"/>
                <a:hlinkClick r:id="rId9"/>
              </a:rPr>
              <a:t>https://uprostim.com/wp-content/uploads/2021/03/image124-17.jpg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https://uprostim.com/wp-content/uploads/2021/03/image125-18.jpg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https://uprostim.com/wp-content/uploads/2021/03/image115-19.jpg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ea typeface="Calibri"/>
                <a:cs typeface="Times New Roman"/>
                <a:hlinkClick r:id="rId12"/>
              </a:rPr>
              <a:t>https://uprostim.com/wp-content/uploads/2021/03/image007-34.jpg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ea typeface="Calibri"/>
                <a:cs typeface="Times New Roman"/>
                <a:hlinkClick r:id="rId13"/>
              </a:rPr>
              <a:t>https://uprostim.com/wp-content/uploads/2021/03/image027-33-1080x1080.jpg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ea typeface="Calibri"/>
                <a:cs typeface="Times New Roman"/>
                <a:hlinkClick r:id="rId14"/>
              </a:rPr>
              <a:t>https://uprostim.com/wp-content/uploads/2021/03/image034-28-1080x1080.jpg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a typeface="Calibri"/>
                <a:cs typeface="Times New Roman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139085"/>
            <a:ext cx="153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9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sz="2800" b="1" dirty="0">
              <a:solidFill>
                <a:srgbClr val="0096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740352" y="5661248"/>
            <a:ext cx="1042416" cy="1042416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6bf72_3a0be015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3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2500306"/>
            <a:ext cx="7286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Немало написано ласковых слов</a:t>
            </a:r>
            <a:b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мамочках наших, родных и прекрасных.</a:t>
            </a:r>
            <a:b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Они, словно феи из сказочных снов,</a:t>
            </a:r>
            <a:b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Несут в нашу жизнь нескончаемый праздник.</a:t>
            </a:r>
            <a:endParaRPr lang="ru-RU" sz="32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500034" y="223834"/>
            <a:ext cx="2768595" cy="347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 маме</a:t>
            </a:r>
            <a:endParaRPr lang="ru-RU" sz="36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68365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playcast.ru/uploads/2016/05/25/18771018.jpg"/>
          <p:cNvPicPr>
            <a:picLocks noChangeAspect="1" noChangeArrowheads="1"/>
          </p:cNvPicPr>
          <p:nvPr/>
        </p:nvPicPr>
        <p:blipFill>
          <a:blip r:embed="rId2"/>
          <a:srcRect b="2712"/>
          <a:stretch>
            <a:fillRect/>
          </a:stretch>
        </p:blipFill>
        <p:spPr bwMode="auto">
          <a:xfrm>
            <a:off x="0" y="0"/>
            <a:ext cx="9144000" cy="4714884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928794" y="4611255"/>
            <a:ext cx="50720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в нашем мире слово вечное,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Короткое, но самое сердечное.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Оно прекрасное и доброе,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Оно простое и удобное,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Оно душевное, любимое,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с чем на свете не сравнимое: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 - МА!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633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2" descr="http://cs625622.vk.me/v625622890/3a134/bBh4WVwYAb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0"/>
            <a:ext cx="2643174" cy="2643175"/>
          </a:xfrm>
          <a:prstGeom prst="rect">
            <a:avLst/>
          </a:prstGeom>
          <a:noFill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154373" y="125393"/>
            <a:ext cx="2989263" cy="517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 маме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6" name="Picture 2" descr="http://cs625622.vk.me/v625622890/3a134/bBh4WVwYAb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214825"/>
            <a:ext cx="2643174" cy="2643175"/>
          </a:xfrm>
          <a:prstGeom prst="rect">
            <a:avLst/>
          </a:prstGeom>
          <a:noFill/>
        </p:spPr>
      </p:pic>
      <p:pic>
        <p:nvPicPr>
          <p:cNvPr id="17" name="Picture 2" descr="http://cs625622.vk.me/v625622890/3a134/bBh4WVwYAb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74" cy="2643175"/>
          </a:xfrm>
          <a:prstGeom prst="rect">
            <a:avLst/>
          </a:prstGeom>
          <a:noFill/>
        </p:spPr>
      </p:pic>
      <p:pic>
        <p:nvPicPr>
          <p:cNvPr id="18" name="Picture 2" descr="http://cs625622.vk.me/v625622890/3a134/bBh4WVwYAb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4825"/>
            <a:ext cx="2643174" cy="2643175"/>
          </a:xfrm>
          <a:prstGeom prst="rect">
            <a:avLst/>
          </a:prstGeom>
          <a:noFill/>
        </p:spPr>
      </p:pic>
      <p:pic>
        <p:nvPicPr>
          <p:cNvPr id="4105" name="Picture 9" descr="http://slecinky.eu/images/611009628534428927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1504950" cy="1533526"/>
          </a:xfrm>
          <a:prstGeom prst="rect">
            <a:avLst/>
          </a:prstGeom>
          <a:noFill/>
        </p:spPr>
      </p:pic>
      <p:pic>
        <p:nvPicPr>
          <p:cNvPr id="20" name="Picture 9" descr="http://slecinky.eu/images/611009628534428927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43768" y="2643182"/>
            <a:ext cx="1504950" cy="1533526"/>
          </a:xfrm>
          <a:prstGeom prst="rect">
            <a:avLst/>
          </a:prstGeom>
          <a:noFill/>
        </p:spPr>
      </p:pic>
      <p:pic>
        <p:nvPicPr>
          <p:cNvPr id="21" name="Picture 9" descr="http://slecinky.eu/images/611009628534428927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775788"/>
            <a:ext cx="1062046" cy="1082212"/>
          </a:xfrm>
          <a:prstGeom prst="rect">
            <a:avLst/>
          </a:prstGeom>
          <a:noFill/>
        </p:spPr>
      </p:pic>
      <p:pic>
        <p:nvPicPr>
          <p:cNvPr id="22" name="Picture 9" descr="http://slecinky.eu/images/611009628534428927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775788"/>
            <a:ext cx="1062046" cy="1082212"/>
          </a:xfrm>
          <a:prstGeom prst="rect">
            <a:avLst/>
          </a:prstGeom>
          <a:noFill/>
        </p:spPr>
      </p:pic>
      <p:pic>
        <p:nvPicPr>
          <p:cNvPr id="23" name="Picture 9" descr="http://slecinky.eu/images/611009628534428927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775788"/>
            <a:ext cx="1062046" cy="1082212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428860" y="1142984"/>
            <a:ext cx="44291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DE110C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Маму любят все на свете,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DE110C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DE110C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Мама – первый друг,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DE110C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DE110C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Любят мам не только дети,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DE110C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Любят все вокруг.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DE110C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DE110C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Если что-нибудь случится,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DE110C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Если вдруг беда,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DE110C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Мамочка придет на помощь,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DE110C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Выручит всегда.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DE110C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DE110C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Мамы много сил, здоровья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DE110C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Отдают всем нам.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DE110C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Значит, правда, нет на свете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DE110C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Лучше наших мам.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DE110C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150770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Рисунок 25" descr="1013252504.jpg"/>
          <p:cNvPicPr>
            <a:picLocks noChangeAspect="1" noChangeArrowheads="1"/>
          </p:cNvPicPr>
          <p:nvPr/>
        </p:nvPicPr>
        <p:blipFill>
          <a:blip r:embed="rId2" cstate="print"/>
          <a:srcRect l="861" t="20058" b="19055"/>
          <a:stretch>
            <a:fillRect/>
          </a:stretch>
        </p:blipFill>
        <p:spPr bwMode="auto">
          <a:xfrm>
            <a:off x="214282" y="1071546"/>
            <a:ext cx="1799327" cy="1104899"/>
          </a:xfrm>
          <a:prstGeom prst="rect">
            <a:avLst/>
          </a:prstGeom>
          <a:noFill/>
        </p:spPr>
      </p:pic>
      <p:pic>
        <p:nvPicPr>
          <p:cNvPr id="16" name="Рисунок 15" descr="4177fe2f8a5da8aeaa2eca372d6a2e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714884"/>
            <a:ext cx="1643074" cy="1729335"/>
          </a:xfrm>
          <a:prstGeom prst="rect">
            <a:avLst/>
          </a:prstGeom>
        </p:spPr>
      </p:pic>
      <p:pic>
        <p:nvPicPr>
          <p:cNvPr id="19465" name="Рисунок 29" descr="f15a83822aa724d050c29989f58eece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928670"/>
            <a:ext cx="1763706" cy="1357322"/>
          </a:xfrm>
          <a:prstGeom prst="rect">
            <a:avLst/>
          </a:prstGeom>
          <a:noFill/>
        </p:spPr>
      </p:pic>
      <p:pic>
        <p:nvPicPr>
          <p:cNvPr id="19457" name="Рисунок 19" descr="97825_102481.jpg"/>
          <p:cNvPicPr>
            <a:picLocks noChangeAspect="1" noChangeArrowheads="1"/>
          </p:cNvPicPr>
          <p:nvPr/>
        </p:nvPicPr>
        <p:blipFill>
          <a:blip r:embed="rId5"/>
          <a:srcRect l="12611" r="11140"/>
          <a:stretch>
            <a:fillRect/>
          </a:stretch>
        </p:blipFill>
        <p:spPr bwMode="auto">
          <a:xfrm>
            <a:off x="7181176" y="4281501"/>
            <a:ext cx="1962824" cy="2576499"/>
          </a:xfrm>
          <a:prstGeom prst="rect">
            <a:avLst/>
          </a:prstGeom>
          <a:noFill/>
        </p:spPr>
      </p:pic>
      <p:pic>
        <p:nvPicPr>
          <p:cNvPr id="19463" name="Рисунок 20" descr="04272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9898" y="5143512"/>
            <a:ext cx="1530796" cy="1570047"/>
          </a:xfrm>
          <a:prstGeom prst="rect">
            <a:avLst/>
          </a:prstGeom>
          <a:noFill/>
        </p:spPr>
      </p:pic>
      <p:pic>
        <p:nvPicPr>
          <p:cNvPr id="19458" name="Рисунок 21" descr="84919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3" y="4143380"/>
            <a:ext cx="2317604" cy="2405061"/>
          </a:xfrm>
          <a:prstGeom prst="rect">
            <a:avLst/>
          </a:prstGeom>
          <a:noFill/>
        </p:spPr>
      </p:pic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643998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У мамы по дому всегда очень много дел</a:t>
            </a:r>
            <a:endParaRPr kumimoji="0" lang="ru-RU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pic>
        <p:nvPicPr>
          <p:cNvPr id="19459" name="Рисунок 24" descr="12560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1000108"/>
            <a:ext cx="1643074" cy="1643074"/>
          </a:xfrm>
          <a:prstGeom prst="rect">
            <a:avLst/>
          </a:prstGeom>
          <a:noFill/>
        </p:spPr>
      </p:pic>
      <p:pic>
        <p:nvPicPr>
          <p:cNvPr id="19461" name="Рисунок 28" descr="загружено.jpg"/>
          <p:cNvPicPr>
            <a:picLocks noChangeAspect="1" noChangeArrowheads="1"/>
          </p:cNvPicPr>
          <p:nvPr/>
        </p:nvPicPr>
        <p:blipFill>
          <a:blip r:embed="rId9"/>
          <a:srcRect l="10857" t="7143" r="10095" b="7143"/>
          <a:stretch>
            <a:fillRect/>
          </a:stretch>
        </p:blipFill>
        <p:spPr bwMode="auto">
          <a:xfrm>
            <a:off x="0" y="2857496"/>
            <a:ext cx="1676719" cy="1214446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462" name="Рисунок 22" descr="12644372395ve53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1071546"/>
            <a:ext cx="885825" cy="1171575"/>
          </a:xfrm>
          <a:prstGeom prst="rect">
            <a:avLst/>
          </a:prstGeom>
          <a:noFill/>
        </p:spPr>
      </p:pic>
      <p:pic>
        <p:nvPicPr>
          <p:cNvPr id="19464" name="Рисунок 23" descr="79496040_w200_h200_zagruzhennoe.jpg"/>
          <p:cNvPicPr>
            <a:picLocks noChangeAspect="1" noChangeArrowheads="1"/>
          </p:cNvPicPr>
          <p:nvPr/>
        </p:nvPicPr>
        <p:blipFill>
          <a:blip r:embed="rId11"/>
          <a:srcRect l="7864" t="10112" r="7491" b="10487"/>
          <a:stretch>
            <a:fillRect/>
          </a:stretch>
        </p:blipFill>
        <p:spPr bwMode="auto">
          <a:xfrm>
            <a:off x="2428860" y="4857760"/>
            <a:ext cx="1518040" cy="1423983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4" y="1785926"/>
          <a:ext cx="6858047" cy="3355469"/>
        </p:xfrm>
        <a:graphic>
          <a:graphicData uri="http://schemas.openxmlformats.org/drawingml/2006/table">
            <a:tbl>
              <a:tblPr/>
              <a:tblGrid>
                <a:gridCol w="2285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5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0000"/>
                          </a:highlight>
                          <a:latin typeface="Arial"/>
                          <a:ea typeface="Calibri"/>
                          <a:cs typeface="Times New Roman"/>
                        </a:rPr>
                        <a:t>***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0000"/>
                          </a:highlight>
                          <a:latin typeface="Arial"/>
                          <a:ea typeface="Calibri"/>
                          <a:cs typeface="Times New Roman"/>
                        </a:rPr>
                        <a:t>Пар пустил дракон хвостатый</a:t>
                      </a:r>
                      <a:br>
                        <a:rPr lang="ru-RU" sz="1200" dirty="0">
                          <a:highlight>
                            <a:srgbClr val="FF0000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FF0000"/>
                          </a:highlight>
                          <a:latin typeface="Arial"/>
                          <a:ea typeface="Calibri"/>
                          <a:cs typeface="Times New Roman"/>
                        </a:rPr>
                        <a:t>И разгладил шарфик мятый.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00FF"/>
                          </a:highlight>
                          <a:latin typeface="Arial"/>
                          <a:ea typeface="Calibri"/>
                          <a:cs typeface="Times New Roman"/>
                        </a:rPr>
                        <a:t>***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00FF"/>
                          </a:highlight>
                          <a:latin typeface="Arial"/>
                          <a:ea typeface="Calibri"/>
                          <a:cs typeface="Times New Roman"/>
                        </a:rPr>
                        <a:t>Сжал кулак свой исполин</a:t>
                      </a:r>
                      <a:br>
                        <a:rPr lang="ru-RU" sz="1200" dirty="0">
                          <a:highlight>
                            <a:srgbClr val="FF00FF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FF00FF"/>
                          </a:highlight>
                          <a:latin typeface="Arial"/>
                          <a:ea typeface="Calibri"/>
                          <a:cs typeface="Times New Roman"/>
                        </a:rPr>
                        <a:t>Сделал соком апельсин.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00"/>
                          </a:highlight>
                          <a:latin typeface="Arial"/>
                          <a:ea typeface="Calibri"/>
                          <a:cs typeface="Times New Roman"/>
                        </a:rPr>
                        <a:t>***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Маленькая головка</a:t>
                      </a:r>
                      <a:br>
                        <a:rPr lang="ru-RU" sz="1200" dirty="0">
                          <a:highlight>
                            <a:srgbClr val="00FF00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00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на пальце сидит,</a:t>
                      </a:r>
                      <a:br>
                        <a:rPr lang="ru-RU" sz="1200" dirty="0">
                          <a:highlight>
                            <a:srgbClr val="00FF00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00FF00"/>
                          </a:highlight>
                          <a:latin typeface="Arial"/>
                          <a:ea typeface="Calibri"/>
                          <a:cs typeface="Times New Roman"/>
                        </a:rPr>
                        <a:t>Сотнями глаз</a:t>
                      </a:r>
                      <a:br>
                        <a:rPr lang="ru-RU" sz="1200" dirty="0">
                          <a:highlight>
                            <a:srgbClr val="00FF00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00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Во все стороны глядит.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***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В ней варят Щи, компот и кашу</a:t>
                      </a:r>
                      <a:b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На всю семью </a:t>
                      </a:r>
                      <a:r>
                        <a:rPr lang="ru-RU" sz="1200" dirty="0" smtClean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большую </a:t>
                      </a:r>
                      <a: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нашу!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highlight>
                          <a:srgbClr val="00FF00"/>
                        </a:highlight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00"/>
                          </a:highlight>
                          <a:latin typeface="Arial"/>
                          <a:ea typeface="Calibri"/>
                          <a:cs typeface="Times New Roman"/>
                        </a:rPr>
                        <a:t>***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В лесу родился , а в доме хозяйничает.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***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Удивительный </a:t>
                      </a:r>
                      <a:r>
                        <a:rPr lang="ru-RU" sz="1200" dirty="0" err="1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обжора</a:t>
                      </a:r>
                      <a: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Проглотил он кучу мусора.</a:t>
                      </a:r>
                      <a:b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Сам наелся до отвала</a:t>
                      </a:r>
                      <a:b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И квартира чище стала.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0000"/>
                          </a:highlight>
                          <a:latin typeface="Arial"/>
                          <a:ea typeface="Calibri"/>
                          <a:cs typeface="Times New Roman"/>
                        </a:rPr>
                        <a:t>***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0000"/>
                          </a:highlight>
                          <a:latin typeface="Arial"/>
                          <a:ea typeface="Calibri"/>
                          <a:cs typeface="Times New Roman"/>
                        </a:rPr>
                        <a:t>В брюхе баня,</a:t>
                      </a:r>
                      <a:br>
                        <a:rPr lang="ru-RU" sz="1200" dirty="0">
                          <a:highlight>
                            <a:srgbClr val="FF0000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FF0000"/>
                          </a:highlight>
                          <a:latin typeface="Arial"/>
                          <a:ea typeface="Calibri"/>
                          <a:cs typeface="Times New Roman"/>
                        </a:rPr>
                        <a:t>В носу решето,</a:t>
                      </a:r>
                      <a:br>
                        <a:rPr lang="ru-RU" sz="1200" dirty="0">
                          <a:highlight>
                            <a:srgbClr val="FF0000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FF0000"/>
                          </a:highlight>
                          <a:latin typeface="Arial"/>
                          <a:ea typeface="Calibri"/>
                          <a:cs typeface="Times New Roman"/>
                        </a:rPr>
                        <a:t>На голове пупок,</a:t>
                      </a:r>
                      <a:br>
                        <a:rPr lang="ru-RU" sz="1200" dirty="0">
                          <a:highlight>
                            <a:srgbClr val="FF0000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FF0000"/>
                          </a:highlight>
                          <a:latin typeface="Arial"/>
                          <a:ea typeface="Calibri"/>
                          <a:cs typeface="Times New Roman"/>
                        </a:rPr>
                        <a:t>Всего одна рука,</a:t>
                      </a:r>
                      <a:br>
                        <a:rPr lang="ru-RU" sz="1200" dirty="0">
                          <a:highlight>
                            <a:srgbClr val="FF0000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FF0000"/>
                          </a:highlight>
                          <a:latin typeface="Arial"/>
                          <a:ea typeface="Calibri"/>
                          <a:cs typeface="Times New Roman"/>
                        </a:rPr>
                        <a:t>И та на спине.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highlight>
                          <a:srgbClr val="FF00FF"/>
                        </a:highlight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00FF"/>
                          </a:highlight>
                          <a:latin typeface="Arial"/>
                          <a:ea typeface="Calibri"/>
                          <a:cs typeface="Times New Roman"/>
                        </a:rPr>
                        <a:t>***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00FF"/>
                          </a:highlight>
                          <a:latin typeface="Arial"/>
                          <a:ea typeface="Calibri"/>
                          <a:cs typeface="Times New Roman"/>
                        </a:rPr>
                        <a:t>Сушит ветер-суховей</a:t>
                      </a:r>
                      <a:br>
                        <a:rPr lang="ru-RU" sz="1200" dirty="0">
                          <a:highlight>
                            <a:srgbClr val="FF00FF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FF00FF"/>
                          </a:highlight>
                          <a:latin typeface="Arial"/>
                          <a:ea typeface="Calibri"/>
                          <a:cs typeface="Times New Roman"/>
                        </a:rPr>
                        <a:t>Кудри мамочки моей.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FF"/>
                          </a:highlight>
                          <a:latin typeface="Arial"/>
                          <a:ea typeface="Calibri"/>
                          <a:cs typeface="Times New Roman"/>
                        </a:rPr>
                        <a:t>***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FF"/>
                          </a:highlight>
                          <a:latin typeface="Arial"/>
                          <a:ea typeface="Calibri"/>
                          <a:cs typeface="Times New Roman"/>
                        </a:rPr>
                        <a:t>Я одноухая старуха,</a:t>
                      </a:r>
                      <a:br>
                        <a:rPr lang="ru-RU" sz="1200" dirty="0">
                          <a:highlight>
                            <a:srgbClr val="00FFFF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00FFFF"/>
                          </a:highlight>
                          <a:latin typeface="Arial"/>
                          <a:ea typeface="Calibri"/>
                          <a:cs typeface="Times New Roman"/>
                        </a:rPr>
                        <a:t>Я прыгаю по полотну</a:t>
                      </a:r>
                      <a:br>
                        <a:rPr lang="ru-RU" sz="1200" dirty="0">
                          <a:highlight>
                            <a:srgbClr val="00FFFF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00FFFF"/>
                          </a:highlight>
                          <a:latin typeface="Arial"/>
                          <a:ea typeface="Calibri"/>
                          <a:cs typeface="Times New Roman"/>
                        </a:rPr>
                        <a:t>И нитку длинную из уха</a:t>
                      </a:r>
                      <a:br>
                        <a:rPr lang="ru-RU" sz="1200" dirty="0">
                          <a:highlight>
                            <a:srgbClr val="00FFFF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00FFFF"/>
                          </a:highlight>
                          <a:latin typeface="Arial"/>
                          <a:ea typeface="Calibri"/>
                          <a:cs typeface="Times New Roman"/>
                        </a:rPr>
                        <a:t>Как паутину я тяну.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***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Из железа, чугуна -</a:t>
                      </a:r>
                      <a:b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С длинной ручкой и кругла,</a:t>
                      </a:r>
                      <a:b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Жарь на ней ты без труда!</a:t>
                      </a:r>
                      <a:b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Это что?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3461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0567525-M-dchen-umarmt-ihre-Gro-mutter-Vektor-Clip-Art-Illustration-mit-einfachen-Farbverl-ufen-Stock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0526" y="0"/>
            <a:ext cx="1923474" cy="2969734"/>
          </a:xfrm>
          <a:prstGeom prst="rect">
            <a:avLst/>
          </a:prstGeom>
        </p:spPr>
      </p:pic>
      <p:pic>
        <p:nvPicPr>
          <p:cNvPr id="9" name="Рисунок 8" descr="old-lady-knitting-610337.jpg"/>
          <p:cNvPicPr>
            <a:picLocks noChangeAspect="1"/>
          </p:cNvPicPr>
          <p:nvPr/>
        </p:nvPicPr>
        <p:blipFill>
          <a:blip r:embed="rId3"/>
          <a:srcRect b="8006"/>
          <a:stretch>
            <a:fillRect/>
          </a:stretch>
        </p:blipFill>
        <p:spPr>
          <a:xfrm>
            <a:off x="5114962" y="3000373"/>
            <a:ext cx="4029070" cy="3857628"/>
          </a:xfrm>
          <a:prstGeom prst="rect">
            <a:avLst/>
          </a:prstGeom>
        </p:spPr>
      </p:pic>
      <p:pic>
        <p:nvPicPr>
          <p:cNvPr id="30721" name="Рисунок 52" descr="smiling-grandmother-vacuum-cleaner-28931164.jpg"/>
          <p:cNvPicPr>
            <a:picLocks noChangeAspect="1" noChangeArrowheads="1"/>
          </p:cNvPicPr>
          <p:nvPr/>
        </p:nvPicPr>
        <p:blipFill>
          <a:blip r:embed="rId4"/>
          <a:srcRect l="4277" t="6160" r="11156" b="5157"/>
          <a:stretch>
            <a:fillRect/>
          </a:stretch>
        </p:blipFill>
        <p:spPr bwMode="auto">
          <a:xfrm>
            <a:off x="52381" y="3214686"/>
            <a:ext cx="3590925" cy="3619500"/>
          </a:xfrm>
          <a:prstGeom prst="rect">
            <a:avLst/>
          </a:prstGeom>
          <a:noFill/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3286116" y="3714752"/>
            <a:ext cx="3571900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/>
              </a:rPr>
              <a:t>Бабушка</a:t>
            </a:r>
            <a:endParaRPr lang="ru-RU" sz="3600" kern="1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Times New Roman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iCAS8N0V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" y="-24"/>
            <a:ext cx="3576413" cy="2928958"/>
          </a:xfrm>
          <a:prstGeom prst="rect">
            <a:avLst/>
          </a:prstGeom>
        </p:spPr>
      </p:pic>
      <p:pic>
        <p:nvPicPr>
          <p:cNvPr id="10" name="Рисунок 9" descr="500_F_63799655_yqnR8j1q1zh0RowUrNdWewPvKBZc4oSt.jpg"/>
          <p:cNvPicPr>
            <a:picLocks noChangeAspect="1"/>
          </p:cNvPicPr>
          <p:nvPr/>
        </p:nvPicPr>
        <p:blipFill>
          <a:blip r:embed="rId6"/>
          <a:srcRect b="2863"/>
          <a:stretch>
            <a:fillRect/>
          </a:stretch>
        </p:blipFill>
        <p:spPr>
          <a:xfrm>
            <a:off x="3857620" y="142852"/>
            <a:ext cx="2745965" cy="35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65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5" name="Рисунок 54" descr="lFSKm173U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358" cy="68580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4282" y="337400"/>
            <a:ext cx="878687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Мамины руки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Руки мамочки моей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 белых лебедей: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нежны и так красивы,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Столько в них любви и силы!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Целый день они летают,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Будто устали не знают.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доме наведут уют,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Платье новое сошьют,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Приласкают, обогреют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Руки мамы все умеют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Однажды я сказал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дpyзьям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свете много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добpых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мам,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найти,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pyчаюсь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Такyю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мамy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как моя!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840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risovach.ru/upload/2015/02/generator/rozovye-rozy_74170695_orig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Рисунок 57" descr="3044-1-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71414"/>
            <a:ext cx="2955425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120381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50" y="4595823"/>
            <a:ext cx="3286144" cy="2190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214678" y="214290"/>
            <a:ext cx="5786478" cy="4286280"/>
          </a:xfrm>
          <a:prstGeom prst="rect">
            <a:avLst/>
          </a:prstGeom>
          <a:solidFill>
            <a:schemeClr val="bg1"/>
          </a:solidFill>
          <a:ln>
            <a:solidFill>
              <a:srgbClr val="F3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86116" y="151061"/>
            <a:ext cx="5643602" cy="442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Маленькая девочка приехала с мамой в большой город. Пошли они на базар. Мама вела дочку за руку. Девочка увидела что-то интересное, от радости захлопала в ладоши и потерялась в толпе. Потерялась и заплакала.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Мама! Где моя мама?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 окружили девочку и спрашивают: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Как тебя зовут, девочка?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Оля.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А как маму зовут? Скажи, мы ее сейчас же найдем.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Маму зовут…. мама… мамочка…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 улыбнулись, успокоили девочку и снова спрашивают: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Ну, скажи, какие у твоей мамы глаза: черные,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синие, серые?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Глаза у нее… самые добрые…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А косы? Ну, волосы какие у мамы черные, русые?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Волосы… самые красивые…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06" y="4572008"/>
            <a:ext cx="5500726" cy="2214554"/>
          </a:xfrm>
          <a:prstGeom prst="rect">
            <a:avLst/>
          </a:prstGeom>
          <a:solidFill>
            <a:schemeClr val="bg1"/>
          </a:solidFill>
          <a:ln>
            <a:solidFill>
              <a:srgbClr val="F3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1406" y="4572008"/>
            <a:ext cx="55007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Опять улыбнулись люди. Спрашивают: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Ну, скажи, какие у нее руки… Может быть, какая-нибудь родинка у нее на руке есть, вспомни.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Руки у нее… самые ласковые.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объявили по радио: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«Потерялась девочка. У ее мамы самые добрые глаза, самые красивые косы, самые ласковые в мире руки».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мама сразу же нашлась.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53978" y="2571744"/>
            <a:ext cx="2989262" cy="7302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Самые ласковые руки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06" y="3273982"/>
            <a:ext cx="2562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Василий Сухомлинский</a:t>
            </a:r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331141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1077</Words>
  <Application>Microsoft Office PowerPoint</Application>
  <PresentationFormat>Экран (4:3)</PresentationFormat>
  <Paragraphs>193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Bahnschrift SemiBold</vt:lpstr>
      <vt:lpstr>Calibri</vt:lpstr>
      <vt:lpstr>Impact</vt:lpstr>
      <vt:lpstr>Monotype Corsiva</vt:lpstr>
      <vt:lpstr>Nirmala UI Semilight</vt:lpstr>
      <vt:lpstr>Roboto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 Дня матери</vt:lpstr>
      <vt:lpstr>Презентация PowerPoint</vt:lpstr>
      <vt:lpstr>Поделка для мамы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Kamyshin</dc:creator>
  <cp:lastModifiedBy>Таня</cp:lastModifiedBy>
  <cp:revision>19</cp:revision>
  <dcterms:created xsi:type="dcterms:W3CDTF">2022-11-19T16:13:33Z</dcterms:created>
  <dcterms:modified xsi:type="dcterms:W3CDTF">2022-11-27T06:14:18Z</dcterms:modified>
</cp:coreProperties>
</file>