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300" r:id="rId3"/>
    <p:sldId id="259" r:id="rId4"/>
    <p:sldId id="260" r:id="rId5"/>
    <p:sldId id="261" r:id="rId6"/>
    <p:sldId id="262" r:id="rId7"/>
    <p:sldId id="265" r:id="rId8"/>
    <p:sldId id="296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97" r:id="rId17"/>
    <p:sldId id="298" r:id="rId18"/>
    <p:sldId id="299" r:id="rId19"/>
    <p:sldId id="301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2565A09-DE24-44A7-A284-7143B63809D4}" v="1" dt="2023-05-09T11:26:45.8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41" autoAdjust="0"/>
    <p:restoredTop sz="94660"/>
  </p:normalViewPr>
  <p:slideViewPr>
    <p:cSldViewPr snapToGrid="0">
      <p:cViewPr varScale="1">
        <p:scale>
          <a:sx n="66" d="100"/>
          <a:sy n="66" d="100"/>
        </p:scale>
        <p:origin x="88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33C24-1604-482A-8435-8901C4063711}" type="datetimeFigureOut">
              <a:rPr lang="ru-RU" smtClean="0"/>
              <a:t>09.05.2023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80558-80CA-4404-A3AC-CFECC228E1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5833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33C24-1604-482A-8435-8901C4063711}" type="datetimeFigureOut">
              <a:rPr lang="ru-RU" smtClean="0"/>
              <a:t>09.05.2023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80558-80CA-4404-A3AC-CFECC228E1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66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33C24-1604-482A-8435-8901C4063711}" type="datetimeFigureOut">
              <a:rPr lang="ru-RU" smtClean="0"/>
              <a:t>09.05.2023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80558-80CA-4404-A3AC-CFECC228E1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3433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33C24-1604-482A-8435-8901C4063711}" type="datetimeFigureOut">
              <a:rPr lang="ru-RU" smtClean="0"/>
              <a:t>09.05.2023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80558-80CA-4404-A3AC-CFECC228E1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0494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33C24-1604-482A-8435-8901C4063711}" type="datetimeFigureOut">
              <a:rPr lang="ru-RU" smtClean="0"/>
              <a:t>09.05.2023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80558-80CA-4404-A3AC-CFECC228E1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91349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33C24-1604-482A-8435-8901C4063711}" type="datetimeFigureOut">
              <a:rPr lang="ru-RU" smtClean="0"/>
              <a:t>09.05.2023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80558-80CA-4404-A3AC-CFECC228E1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2739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33C24-1604-482A-8435-8901C4063711}" type="datetimeFigureOut">
              <a:rPr lang="ru-RU" smtClean="0"/>
              <a:t>09.05.2023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80558-80CA-4404-A3AC-CFECC228E1C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727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33C24-1604-482A-8435-8901C4063711}" type="datetimeFigureOut">
              <a:rPr lang="ru-RU" smtClean="0"/>
              <a:t>09.05.2023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80558-80CA-4404-A3AC-CFECC228E1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7989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33C24-1604-482A-8435-8901C4063711}" type="datetimeFigureOut">
              <a:rPr lang="ru-RU" smtClean="0"/>
              <a:t>09.05.2023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80558-80CA-4404-A3AC-CFECC228E1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3443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33C24-1604-482A-8435-8901C4063711}" type="datetimeFigureOut">
              <a:rPr lang="ru-RU" smtClean="0"/>
              <a:t>09.05.2023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80558-80CA-4404-A3AC-CFECC228E1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1182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A0933C24-1604-482A-8435-8901C4063711}" type="datetimeFigureOut">
              <a:rPr lang="ru-RU" smtClean="0"/>
              <a:t>09.05.2023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80558-80CA-4404-A3AC-CFECC228E1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4751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A0933C24-1604-482A-8435-8901C4063711}" type="datetimeFigureOut">
              <a:rPr lang="ru-RU" smtClean="0"/>
              <a:t>09.05.2023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93B80558-80CA-4404-A3AC-CFECC228E1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1134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75E081-5D28-4361-B8DD-DD1F83F9F9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государство</a:t>
            </a:r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349D3B07-6242-D47A-456E-DE1A029B4C3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ГОУ ТО «ПКШ» Калмыкова Н. В. Учитель истории</a:t>
            </a:r>
          </a:p>
        </p:txBody>
      </p:sp>
    </p:spTree>
    <p:extLst>
      <p:ext uri="{BB962C8B-B14F-4D97-AF65-F5344CB8AC3E}">
        <p14:creationId xmlns:p14="http://schemas.microsoft.com/office/powerpoint/2010/main" val="580947025"/>
      </p:ext>
    </p:extLst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77D5681-99B1-4E7A-BBFD-759BA09B0E5C}"/>
              </a:ext>
            </a:extLst>
          </p:cNvPr>
          <p:cNvSpPr/>
          <p:nvPr/>
        </p:nvSpPr>
        <p:spPr>
          <a:xfrm>
            <a:off x="825910" y="132735"/>
            <a:ext cx="11090787" cy="51619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правления</a:t>
            </a: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77EFADEB-7D23-428F-99AF-891897E308DC}"/>
              </a:ext>
            </a:extLst>
          </p:cNvPr>
          <p:cNvSpPr/>
          <p:nvPr/>
        </p:nvSpPr>
        <p:spPr>
          <a:xfrm>
            <a:off x="825910" y="914400"/>
            <a:ext cx="3672348" cy="72683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Монархия 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220283C4-C34A-4C06-8112-36B0273FA396}"/>
              </a:ext>
            </a:extLst>
          </p:cNvPr>
          <p:cNvSpPr/>
          <p:nvPr/>
        </p:nvSpPr>
        <p:spPr>
          <a:xfrm>
            <a:off x="8244349" y="914400"/>
            <a:ext cx="3672348" cy="72683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C6B0D68-6922-4507-8A77-2E1B782BF5CA}"/>
              </a:ext>
            </a:extLst>
          </p:cNvPr>
          <p:cNvSpPr/>
          <p:nvPr/>
        </p:nvSpPr>
        <p:spPr>
          <a:xfrm>
            <a:off x="825910" y="1921356"/>
            <a:ext cx="5879690" cy="112163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главе государства –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монарх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Его власть передается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наследству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039D736-51CE-4ADB-B0F5-484943ED2ECD}"/>
              </a:ext>
            </a:extLst>
          </p:cNvPr>
          <p:cNvSpPr/>
          <p:nvPr/>
        </p:nvSpPr>
        <p:spPr>
          <a:xfrm>
            <a:off x="825910" y="4521704"/>
            <a:ext cx="5879690" cy="14260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Ограниченная монархия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власть ограничена Конституцией или гос. органом.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4ADDDF7-E737-468C-B180-E852BB22F5D3}"/>
              </a:ext>
            </a:extLst>
          </p:cNvPr>
          <p:cNvSpPr/>
          <p:nvPr/>
        </p:nvSpPr>
        <p:spPr>
          <a:xfrm>
            <a:off x="6951785" y="1921356"/>
            <a:ext cx="4964912" cy="146160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Высшие органы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власти </a:t>
            </a:r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избираются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строго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установленный срок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DAAB89A-BF59-1E36-DB1F-5D175C1E0510}"/>
              </a:ext>
            </a:extLst>
          </p:cNvPr>
          <p:cNvSpPr/>
          <p:nvPr/>
        </p:nvSpPr>
        <p:spPr>
          <a:xfrm>
            <a:off x="825910" y="3322642"/>
            <a:ext cx="5879690" cy="98473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Есть монархия абсолютная и ограниченная.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ADBCBBD-0755-26BF-30EA-89C64AF9534F}"/>
              </a:ext>
            </a:extLst>
          </p:cNvPr>
          <p:cNvSpPr/>
          <p:nvPr/>
        </p:nvSpPr>
        <p:spPr>
          <a:xfrm>
            <a:off x="6951786" y="3627913"/>
            <a:ext cx="4964912" cy="269252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Источником власти здесь признается народ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Власть разделена на три ветви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 принимаются коллегиально (коллективно)</a:t>
            </a:r>
          </a:p>
        </p:txBody>
      </p:sp>
    </p:spTree>
    <p:extLst>
      <p:ext uri="{BB962C8B-B14F-4D97-AF65-F5344CB8AC3E}">
        <p14:creationId xmlns:p14="http://schemas.microsoft.com/office/powerpoint/2010/main" val="2427039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203686A-6DF3-4647-BA63-6A5407D9CAA7}"/>
              </a:ext>
            </a:extLst>
          </p:cNvPr>
          <p:cNvSpPr/>
          <p:nvPr/>
        </p:nvSpPr>
        <p:spPr>
          <a:xfrm>
            <a:off x="884903" y="176981"/>
            <a:ext cx="11031794" cy="60468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Монархия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7C093D7-81C5-4902-B1D0-971C0947ECF6}"/>
              </a:ext>
            </a:extLst>
          </p:cNvPr>
          <p:cNvSpPr/>
          <p:nvPr/>
        </p:nvSpPr>
        <p:spPr>
          <a:xfrm>
            <a:off x="884903" y="1047135"/>
            <a:ext cx="4630994" cy="157807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России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протяжении столетий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существовала монархия.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B7FA198-292F-48AC-8DDC-9EF28A490380}"/>
              </a:ext>
            </a:extLst>
          </p:cNvPr>
          <p:cNvSpPr/>
          <p:nvPr/>
        </p:nvSpPr>
        <p:spPr>
          <a:xfrm>
            <a:off x="884903" y="2861187"/>
            <a:ext cx="4630994" cy="157807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Ограниченные монархии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Дания, Испания, Швеция, Япония, Великобритания.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40B8A44-674E-4ED1-ACB9-AD086E22CFFA}"/>
              </a:ext>
            </a:extLst>
          </p:cNvPr>
          <p:cNvSpPr/>
          <p:nvPr/>
        </p:nvSpPr>
        <p:spPr>
          <a:xfrm>
            <a:off x="884903" y="4660491"/>
            <a:ext cx="4630994" cy="157807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Абсолютные (неограниченные)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Саудовская Аравия.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EB8064E-574C-4D3D-AE3E-7D6F8E1A6B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6891" y="1047136"/>
            <a:ext cx="6089806" cy="504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012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C63A16B-81A4-4928-B1A9-FCB0EE6B662B}"/>
              </a:ext>
            </a:extLst>
          </p:cNvPr>
          <p:cNvSpPr/>
          <p:nvPr/>
        </p:nvSpPr>
        <p:spPr>
          <a:xfrm>
            <a:off x="840658" y="147484"/>
            <a:ext cx="11120284" cy="54569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669B64C-F5E0-4F2D-A312-016072E876B8}"/>
              </a:ext>
            </a:extLst>
          </p:cNvPr>
          <p:cNvSpPr/>
          <p:nvPr/>
        </p:nvSpPr>
        <p:spPr>
          <a:xfrm>
            <a:off x="840658" y="914400"/>
            <a:ext cx="4903650" cy="107852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быть президентской, парламентской и смешанной.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3BB2C2C-9C18-4DB9-AB27-F8EF03719D6F}"/>
              </a:ext>
            </a:extLst>
          </p:cNvPr>
          <p:cNvSpPr/>
          <p:nvPr/>
        </p:nvSpPr>
        <p:spPr>
          <a:xfrm>
            <a:off x="840658" y="2175387"/>
            <a:ext cx="4903650" cy="18804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Парламентская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республика, где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ведущим органом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власти выступает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парламент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избираемый гражданами.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E4E62EB-9459-4664-9D9E-923CE69E7504}"/>
              </a:ext>
            </a:extLst>
          </p:cNvPr>
          <p:cNvSpPr/>
          <p:nvPr/>
        </p:nvSpPr>
        <p:spPr>
          <a:xfrm>
            <a:off x="5899354" y="914400"/>
            <a:ext cx="6061587" cy="14453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парламентской республике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правительство несет ответственность перед парламентом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4C983FE-E96E-415B-8A1C-14E40B434416}"/>
              </a:ext>
            </a:extLst>
          </p:cNvPr>
          <p:cNvSpPr/>
          <p:nvPr/>
        </p:nvSpPr>
        <p:spPr>
          <a:xfrm>
            <a:off x="5899354" y="2625214"/>
            <a:ext cx="6061588" cy="116512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Парламентские республики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Италия, Германия.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3791094-5D00-481E-83DE-D44F7A10C8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9355" y="4055808"/>
            <a:ext cx="5451987" cy="2800508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C56DFB7-BC45-0B0F-F9E4-DE11BA814F8F}"/>
              </a:ext>
            </a:extLst>
          </p:cNvPr>
          <p:cNvSpPr/>
          <p:nvPr/>
        </p:nvSpPr>
        <p:spPr>
          <a:xfrm>
            <a:off x="840658" y="4196862"/>
            <a:ext cx="4903650" cy="138332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Глава государства (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избирается на заседании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парламента.</a:t>
            </a:r>
          </a:p>
        </p:txBody>
      </p:sp>
    </p:spTree>
    <p:extLst>
      <p:ext uri="{BB962C8B-B14F-4D97-AF65-F5344CB8AC3E}">
        <p14:creationId xmlns:p14="http://schemas.microsoft.com/office/powerpoint/2010/main" val="1203243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DB4C10C-24E8-461E-AE50-1828F67C7509}"/>
              </a:ext>
            </a:extLst>
          </p:cNvPr>
          <p:cNvSpPr/>
          <p:nvPr/>
        </p:nvSpPr>
        <p:spPr>
          <a:xfrm>
            <a:off x="840658" y="147484"/>
            <a:ext cx="11120284" cy="54569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65BE585-7404-46CA-BD20-02B4A3CC0324}"/>
              </a:ext>
            </a:extLst>
          </p:cNvPr>
          <p:cNvSpPr/>
          <p:nvPr/>
        </p:nvSpPr>
        <p:spPr>
          <a:xfrm>
            <a:off x="840657" y="914400"/>
            <a:ext cx="4458173" cy="27197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Там, где велики полномочия всенародно избираемого главы государства – президента, устанавливается </a:t>
            </a:r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президентская республика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9BB3C4C-9AE8-4328-B486-9F9EFC7F56B6}"/>
              </a:ext>
            </a:extLst>
          </p:cNvPr>
          <p:cNvSpPr/>
          <p:nvPr/>
        </p:nvSpPr>
        <p:spPr>
          <a:xfrm>
            <a:off x="5471652" y="914400"/>
            <a:ext cx="6489290" cy="174673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исполнительной властью –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правительством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Последнее, в свою очередь,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перед Президентом.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1E1FDC5-50F5-4B62-B039-B88C72868202}"/>
              </a:ext>
            </a:extLst>
          </p:cNvPr>
          <p:cNvSpPr/>
          <p:nvPr/>
        </p:nvSpPr>
        <p:spPr>
          <a:xfrm>
            <a:off x="840656" y="3855381"/>
            <a:ext cx="6931743" cy="64628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Типичный  пример –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США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5CF8A0C-149F-4EDA-893E-74EBDDECD7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8371" y="2882364"/>
            <a:ext cx="3863322" cy="3751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030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B1E794A-B798-4C1B-9060-35D6BA9E4EEA}"/>
              </a:ext>
            </a:extLst>
          </p:cNvPr>
          <p:cNvSpPr/>
          <p:nvPr/>
        </p:nvSpPr>
        <p:spPr>
          <a:xfrm>
            <a:off x="840658" y="147484"/>
            <a:ext cx="11061290" cy="50144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Территориально-государственное устройство</a:t>
            </a: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4CE7C7C7-8493-42CA-8C70-3E9E5F2DFE69}"/>
              </a:ext>
            </a:extLst>
          </p:cNvPr>
          <p:cNvSpPr/>
          <p:nvPr/>
        </p:nvSpPr>
        <p:spPr>
          <a:xfrm>
            <a:off x="840658" y="914400"/>
            <a:ext cx="3878826" cy="123886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Унитарное государство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E6FE1FD0-D427-48C2-9DC5-109CEB58D057}"/>
              </a:ext>
            </a:extLst>
          </p:cNvPr>
          <p:cNvSpPr/>
          <p:nvPr/>
        </p:nvSpPr>
        <p:spPr>
          <a:xfrm>
            <a:off x="7551174" y="914400"/>
            <a:ext cx="4350774" cy="123886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Федерация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9D9A5B3-E173-4364-92CE-542586A985C8}"/>
              </a:ext>
            </a:extLst>
          </p:cNvPr>
          <p:cNvSpPr/>
          <p:nvPr/>
        </p:nvSpPr>
        <p:spPr>
          <a:xfrm>
            <a:off x="840658" y="2418736"/>
            <a:ext cx="5255342" cy="197628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Административные части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(губернии, края)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имеют своей конституции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 обладают самостоятельностью.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572FA1E-F1B3-4E8C-8F8E-54A22DD9C69F}"/>
              </a:ext>
            </a:extLst>
          </p:cNvPr>
          <p:cNvSpPr/>
          <p:nvPr/>
        </p:nvSpPr>
        <p:spPr>
          <a:xfrm>
            <a:off x="840658" y="4557252"/>
            <a:ext cx="5255341" cy="106188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Должностные лица назначаются из центра.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EE85F07-D1BF-4A6C-A2A0-DB120C2DA042}"/>
              </a:ext>
            </a:extLst>
          </p:cNvPr>
          <p:cNvSpPr/>
          <p:nvPr/>
        </p:nvSpPr>
        <p:spPr>
          <a:xfrm>
            <a:off x="6282813" y="2418736"/>
            <a:ext cx="5619135" cy="143059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Отдельные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(штаты, республики)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обладают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значительной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самостоятельностью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7C32D32-E236-4B1D-BB90-ADDA15AC7F16}"/>
              </a:ext>
            </a:extLst>
          </p:cNvPr>
          <p:cNvSpPr/>
          <p:nvPr/>
        </p:nvSpPr>
        <p:spPr>
          <a:xfrm>
            <a:off x="6282813" y="4114800"/>
            <a:ext cx="5619135" cy="274319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Наряду с общими (федеральными) законами и органами государственной власти в субъектах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действуют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собственные законы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собственные органы управления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64677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530B20F-70B0-4DE7-BFDD-8D8CD82E8B42}"/>
              </a:ext>
            </a:extLst>
          </p:cNvPr>
          <p:cNvSpPr/>
          <p:nvPr/>
        </p:nvSpPr>
        <p:spPr>
          <a:xfrm>
            <a:off x="899652" y="132736"/>
            <a:ext cx="4188542" cy="166656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Унитарные государства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Венгрия, Греция, Чехия.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E23AAE5-1367-4FF8-AFA2-248CCEA1BCC3}"/>
              </a:ext>
            </a:extLst>
          </p:cNvPr>
          <p:cNvSpPr/>
          <p:nvPr/>
        </p:nvSpPr>
        <p:spPr>
          <a:xfrm>
            <a:off x="899652" y="2101646"/>
            <a:ext cx="4188542" cy="180667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Федерации: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Россия, Германия, США, Индия, Мексика, Канада.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E414E14-332C-4B85-A305-FDEF4098BB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25" y="0"/>
            <a:ext cx="6619875" cy="658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57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75A1DF-EC1E-4CDA-A319-E9EDCE524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словарик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A4E41B7-6CA1-4A91-A5A4-0CD51A7B01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092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89BE606-AF98-4D3F-BE88-59441035F176}"/>
              </a:ext>
            </a:extLst>
          </p:cNvPr>
          <p:cNvSpPr/>
          <p:nvPr/>
        </p:nvSpPr>
        <p:spPr>
          <a:xfrm>
            <a:off x="855406" y="103239"/>
            <a:ext cx="11076039" cy="116512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Анархизм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политическое течение, отрицающее государство и все формы государственного принуждения.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971BC9C-E8A9-4726-B697-7B65111FDA87}"/>
              </a:ext>
            </a:extLst>
          </p:cNvPr>
          <p:cNvSpPr/>
          <p:nvPr/>
        </p:nvSpPr>
        <p:spPr>
          <a:xfrm>
            <a:off x="855405" y="3136490"/>
            <a:ext cx="11076039" cy="10720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Суверенитет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верховенство и независимость государственной власти на своей территории и по отношению к другим государствам.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5B9F832-2FCC-2A00-C627-5CA2152809E9}"/>
              </a:ext>
            </a:extLst>
          </p:cNvPr>
          <p:cNvSpPr/>
          <p:nvPr/>
        </p:nvSpPr>
        <p:spPr>
          <a:xfrm>
            <a:off x="855405" y="1496961"/>
            <a:ext cx="11076039" cy="141584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особая организация власти и управления, располагающая специальным аппаратом принуждения и способная придавать своим велениям обязательную силу для населения страны.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A2E423D-46FA-71BC-828F-CD8C85041972}"/>
              </a:ext>
            </a:extLst>
          </p:cNvPr>
          <p:cNvSpPr/>
          <p:nvPr/>
        </p:nvSpPr>
        <p:spPr>
          <a:xfrm>
            <a:off x="855404" y="4432271"/>
            <a:ext cx="11076039" cy="13237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государства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совокупность основных способов организации, устройства и осуществления государственной власти, выражающих его сущность.</a:t>
            </a:r>
          </a:p>
        </p:txBody>
      </p:sp>
    </p:spTree>
    <p:extLst>
      <p:ext uri="{BB962C8B-B14F-4D97-AF65-F5344CB8AC3E}">
        <p14:creationId xmlns:p14="http://schemas.microsoft.com/office/powerpoint/2010/main" val="39012547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79BAB1C-8445-82E5-2107-17F262227C00}"/>
              </a:ext>
            </a:extLst>
          </p:cNvPr>
          <p:cNvSpPr/>
          <p:nvPr/>
        </p:nvSpPr>
        <p:spPr>
          <a:xfrm>
            <a:off x="902297" y="158828"/>
            <a:ext cx="11076039" cy="10720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правления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организация высших органов власти в том или ином государстве и порядок их образования.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BBB7BD6-6B34-59AE-4C6A-6604DCEAD8E4}"/>
              </a:ext>
            </a:extLst>
          </p:cNvPr>
          <p:cNvSpPr/>
          <p:nvPr/>
        </p:nvSpPr>
        <p:spPr>
          <a:xfrm>
            <a:off x="902297" y="1378027"/>
            <a:ext cx="11076039" cy="183409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государственного устройства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способ национального и административно-территориального устройства государства, отражающий характер взаимоотношений между его составными частями, а также между центральными и местными органами власти.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269760F-E638-D834-B5E4-EB8630421521}"/>
              </a:ext>
            </a:extLst>
          </p:cNvPr>
          <p:cNvSpPr/>
          <p:nvPr/>
        </p:nvSpPr>
        <p:spPr>
          <a:xfrm>
            <a:off x="902297" y="3428999"/>
            <a:ext cx="11076039" cy="129540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Политический режим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совокупность политико-правовых средств и способов осуществления государственной власти, выражающих ее содержание и характер.</a:t>
            </a:r>
          </a:p>
        </p:txBody>
      </p:sp>
    </p:spTree>
    <p:extLst>
      <p:ext uri="{BB962C8B-B14F-4D97-AF65-F5344CB8AC3E}">
        <p14:creationId xmlns:p14="http://schemas.microsoft.com/office/powerpoint/2010/main" val="8624431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CAB9838-3930-1A3A-4349-9BB49E94F3E9}"/>
              </a:ext>
            </a:extLst>
          </p:cNvPr>
          <p:cNvSpPr txBox="1"/>
          <p:nvPr/>
        </p:nvSpPr>
        <p:spPr>
          <a:xfrm>
            <a:off x="1306286" y="1335314"/>
            <a:ext cx="832843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Список литературы </a:t>
            </a:r>
          </a:p>
          <a:p>
            <a:r>
              <a:rPr lang="ru-RU" dirty="0"/>
              <a:t>1.Конституция РФ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2. Омельченко, О.А. Всеобщая история государства и права /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О.А. Омельченко. - М.: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Остожье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; Издание 255-е, </a:t>
            </a:r>
            <a:r>
              <a:rPr lang="ru-RU" b="1" i="0" dirty="0">
                <a:effectLst/>
                <a:latin typeface="Arial" panose="020B0604020202020204" pitchFamily="34" charset="0"/>
              </a:rPr>
              <a:t>2019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- 576 c.</a:t>
            </a:r>
            <a:endParaRPr lang="ru-RU" dirty="0"/>
          </a:p>
          <a:p>
            <a:r>
              <a:rPr lang="ru-RU" dirty="0"/>
              <a:t>3. 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Аверьянов, Ю.И. Обществознание: Практикум. 10 класс: 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Пособие для учителей общеобразовательных учреждений: Профильный уровень / 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Л.Н. Боголюбов, Ю.И. Аверьянов . - М.: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Просв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., 2011. - 160 c.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9782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123BFCE-EADB-2BFC-C120-DC62CC41B898}"/>
              </a:ext>
            </a:extLst>
          </p:cNvPr>
          <p:cNvSpPr/>
          <p:nvPr/>
        </p:nvSpPr>
        <p:spPr>
          <a:xfrm>
            <a:off x="874643" y="622852"/>
            <a:ext cx="10813774" cy="19745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i="1" dirty="0">
                <a:solidFill>
                  <a:srgbClr val="2125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Государство</a:t>
            </a:r>
            <a:r>
              <a:rPr lang="ru-RU" sz="2400" i="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особая форма организации политической власти (социальный институт), которая располагает специальным аппаратом управления обществом для обеспечения целостности, организованности данного общества и определенного порядка в нем.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295341E-1B31-B189-A605-CE1D6700FE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360" y="2734936"/>
            <a:ext cx="5805280" cy="3973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601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508233F-9A52-4DCA-B00A-88A1EEA0751D}"/>
              </a:ext>
            </a:extLst>
          </p:cNvPr>
          <p:cNvSpPr/>
          <p:nvPr/>
        </p:nvSpPr>
        <p:spPr>
          <a:xfrm>
            <a:off x="855406" y="132735"/>
            <a:ext cx="11105536" cy="60468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Признаки государства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EDFE0A9-A73A-4B5C-BCA7-358D0F4FB59D}"/>
              </a:ext>
            </a:extLst>
          </p:cNvPr>
          <p:cNvSpPr/>
          <p:nvPr/>
        </p:nvSpPr>
        <p:spPr>
          <a:xfrm>
            <a:off x="855406" y="943898"/>
            <a:ext cx="4203291" cy="60468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Единство территории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76F9D7A-4F3F-4909-A806-3DBC0ABB475E}"/>
              </a:ext>
            </a:extLst>
          </p:cNvPr>
          <p:cNvSpPr/>
          <p:nvPr/>
        </p:nvSpPr>
        <p:spPr>
          <a:xfrm>
            <a:off x="855407" y="1710813"/>
            <a:ext cx="3679194" cy="29496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Государство распространяет свою власть на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население, живущее в пределах определенной территории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2887CBC-C533-4781-8220-67A9CEB62C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3211" y="1755061"/>
            <a:ext cx="7037731" cy="4689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076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3936DF4-511B-442C-8123-A764D7090089}"/>
              </a:ext>
            </a:extLst>
          </p:cNvPr>
          <p:cNvSpPr/>
          <p:nvPr/>
        </p:nvSpPr>
        <p:spPr>
          <a:xfrm>
            <a:off x="855406" y="132735"/>
            <a:ext cx="11105536" cy="60468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Признаки государства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7D1352E-E537-4F3D-BA3C-5C12CAC7ECB1}"/>
              </a:ext>
            </a:extLst>
          </p:cNvPr>
          <p:cNvSpPr/>
          <p:nvPr/>
        </p:nvSpPr>
        <p:spPr>
          <a:xfrm>
            <a:off x="855406" y="973395"/>
            <a:ext cx="3406878" cy="60468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dirty="0"/>
              <a:t>2. </a:t>
            </a:r>
            <a:r>
              <a:rPr lang="ru-RU" sz="2800" b="1" u="sng" dirty="0"/>
              <a:t>Публичная власть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34481F1-A27C-43C3-B14A-584DEBC76D18}"/>
              </a:ext>
            </a:extLst>
          </p:cNvPr>
          <p:cNvSpPr/>
          <p:nvPr/>
        </p:nvSpPr>
        <p:spPr>
          <a:xfrm>
            <a:off x="855406" y="1843547"/>
            <a:ext cx="3406878" cy="325599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dirty="0"/>
              <a:t>Государственная </a:t>
            </a:r>
            <a:r>
              <a:rPr lang="ru-RU" sz="2800" b="1" dirty="0"/>
              <a:t>власть отделена от общества </a:t>
            </a:r>
            <a:r>
              <a:rPr lang="ru-RU" sz="2800" dirty="0"/>
              <a:t>и не совпадает с ним.</a:t>
            </a:r>
          </a:p>
          <a:p>
            <a:r>
              <a:rPr lang="ru-RU" sz="2800" dirty="0"/>
              <a:t>Деятельность власти осуществляется открыто (публично).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71A1D85-BED0-4C1D-A2DB-76D12E9806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2962" y="973395"/>
            <a:ext cx="7127980" cy="5179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947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8F94D2B-B955-4818-8DAE-50CA97532A47}"/>
              </a:ext>
            </a:extLst>
          </p:cNvPr>
          <p:cNvSpPr/>
          <p:nvPr/>
        </p:nvSpPr>
        <p:spPr>
          <a:xfrm>
            <a:off x="855406" y="132735"/>
            <a:ext cx="11105536" cy="60468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Признаки государства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B661AF0-AA52-43BD-A839-40E66A971D08}"/>
              </a:ext>
            </a:extLst>
          </p:cNvPr>
          <p:cNvSpPr/>
          <p:nvPr/>
        </p:nvSpPr>
        <p:spPr>
          <a:xfrm>
            <a:off x="855406" y="1002893"/>
            <a:ext cx="3495368" cy="60468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Суверенитет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0FDB643-D9E3-4F7B-A536-A4E697EA8B39}"/>
              </a:ext>
            </a:extLst>
          </p:cNvPr>
          <p:cNvSpPr/>
          <p:nvPr/>
        </p:nvSpPr>
        <p:spPr>
          <a:xfrm>
            <a:off x="855406" y="1843549"/>
            <a:ext cx="4542504" cy="289068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власть государства выше власти любой организации, существующей в данной стране (церкви, партии).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6BDFAAC-6A6A-45DB-851D-F34650DD5C33}"/>
              </a:ext>
            </a:extLst>
          </p:cNvPr>
          <p:cNvSpPr/>
          <p:nvPr/>
        </p:nvSpPr>
        <p:spPr>
          <a:xfrm>
            <a:off x="6794092" y="1873051"/>
            <a:ext cx="5166850" cy="28759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Внешний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независимость от других государств, недопустимость их вмешательства в дела данного государства.</a:t>
            </a:r>
          </a:p>
        </p:txBody>
      </p:sp>
    </p:spTree>
    <p:extLst>
      <p:ext uri="{BB962C8B-B14F-4D97-AF65-F5344CB8AC3E}">
        <p14:creationId xmlns:p14="http://schemas.microsoft.com/office/powerpoint/2010/main" val="2889903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78B197A-EE62-41BA-8A04-CBBEED7400C1}"/>
              </a:ext>
            </a:extLst>
          </p:cNvPr>
          <p:cNvSpPr/>
          <p:nvPr/>
        </p:nvSpPr>
        <p:spPr>
          <a:xfrm>
            <a:off x="855406" y="132735"/>
            <a:ext cx="11105536" cy="60468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Признаки государства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5755876-C1E4-404D-A8CF-AD96DFBEF235}"/>
              </a:ext>
            </a:extLst>
          </p:cNvPr>
          <p:cNvSpPr/>
          <p:nvPr/>
        </p:nvSpPr>
        <p:spPr>
          <a:xfrm>
            <a:off x="855405" y="1002890"/>
            <a:ext cx="3524865" cy="60468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Взимание налогов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0C88D74-5581-431C-8575-42999657C3CA}"/>
              </a:ext>
            </a:extLst>
          </p:cNvPr>
          <p:cNvSpPr/>
          <p:nvPr/>
        </p:nvSpPr>
        <p:spPr>
          <a:xfrm>
            <a:off x="855405" y="1843548"/>
            <a:ext cx="3524865" cy="412954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Государственные органы устанавливают специальные сборы: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налоги и пошлины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Эти средства необходимы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решения разных задач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8B202D5-E791-4899-BB8C-CB47BBCCB0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2948" y="1002890"/>
            <a:ext cx="6127441" cy="5855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48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A44B183-E09E-4584-9EDE-F29CC29881B7}"/>
              </a:ext>
            </a:extLst>
          </p:cNvPr>
          <p:cNvSpPr/>
          <p:nvPr/>
        </p:nvSpPr>
        <p:spPr>
          <a:xfrm>
            <a:off x="825910" y="117988"/>
            <a:ext cx="11179277" cy="53094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 государства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F74974B-321D-4D9C-BB1F-289EA7FF7B8C}"/>
              </a:ext>
            </a:extLst>
          </p:cNvPr>
          <p:cNvSpPr/>
          <p:nvPr/>
        </p:nvSpPr>
        <p:spPr>
          <a:xfrm>
            <a:off x="825910" y="958645"/>
            <a:ext cx="4852219" cy="563388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Внутренние: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целостности общества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Поддержание общественного порядка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социально значимых сфер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Установление правовых норм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Регулирование экономических процессов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CC08BE1-0B1E-4B78-91A3-5055E9527D92}"/>
              </a:ext>
            </a:extLst>
          </p:cNvPr>
          <p:cNvSpPr/>
          <p:nvPr/>
        </p:nvSpPr>
        <p:spPr>
          <a:xfrm>
            <a:off x="7152968" y="958645"/>
            <a:ext cx="4852219" cy="563388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Внешние: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Взаимовыгодное сотрудничество с другими странами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обороноспособности страны</a:t>
            </a:r>
          </a:p>
        </p:txBody>
      </p:sp>
    </p:spTree>
    <p:extLst>
      <p:ext uri="{BB962C8B-B14F-4D97-AF65-F5344CB8AC3E}">
        <p14:creationId xmlns:p14="http://schemas.microsoft.com/office/powerpoint/2010/main" val="697309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3B44881-9A54-4AF5-B603-F070B62F1B40}"/>
              </a:ext>
            </a:extLst>
          </p:cNvPr>
          <p:cNvSpPr/>
          <p:nvPr/>
        </p:nvSpPr>
        <p:spPr>
          <a:xfrm>
            <a:off x="840658" y="162234"/>
            <a:ext cx="11179277" cy="57518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Кто такие анархисты?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DCEFF13-78F3-4A9C-8C2C-BE318981DD53}"/>
              </a:ext>
            </a:extLst>
          </p:cNvPr>
          <p:cNvSpPr/>
          <p:nvPr/>
        </p:nvSpPr>
        <p:spPr>
          <a:xfrm>
            <a:off x="840659" y="914400"/>
            <a:ext cx="11179276" cy="131260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Анархистами называют людей, полностью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отрицающих необходимость государства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2615CEE-9B66-415B-AA7F-41E83107B90C}"/>
              </a:ext>
            </a:extLst>
          </p:cNvPr>
          <p:cNvSpPr/>
          <p:nvPr/>
        </p:nvSpPr>
        <p:spPr>
          <a:xfrm>
            <a:off x="840658" y="2536722"/>
            <a:ext cx="11179275" cy="131260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Главное их обвинение состоит в том, что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государство подавляет свободу личности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77270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74BC898-FE01-4CE7-A022-BAFE2D4ACAC5}"/>
              </a:ext>
            </a:extLst>
          </p:cNvPr>
          <p:cNvSpPr/>
          <p:nvPr/>
        </p:nvSpPr>
        <p:spPr>
          <a:xfrm>
            <a:off x="884903" y="221226"/>
            <a:ext cx="11090787" cy="135685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Говоря о </a:t>
            </a:r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формах государства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различают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 правления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 государственно-территориального устройства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125F10E-B1FC-4B59-B6FD-37E8E8E1D915}"/>
              </a:ext>
            </a:extLst>
          </p:cNvPr>
          <p:cNvSpPr/>
          <p:nvPr/>
        </p:nvSpPr>
        <p:spPr>
          <a:xfrm>
            <a:off x="884903" y="1740309"/>
            <a:ext cx="3923071" cy="16149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правления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организация высших органов власти.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C0786ED-291B-4623-AC40-87A815F9499B}"/>
              </a:ext>
            </a:extLst>
          </p:cNvPr>
          <p:cNvSpPr/>
          <p:nvPr/>
        </p:nvSpPr>
        <p:spPr>
          <a:xfrm>
            <a:off x="884903" y="3517490"/>
            <a:ext cx="3923071" cy="311928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государственно-территориального устройства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отношения между центральными и местными органами власти.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4BBE49E-B03F-4BA2-9888-047273051A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774" y="1710813"/>
            <a:ext cx="6862916" cy="5147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488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Посылка">
  <a:themeElements>
    <a:clrScheme name="Посылка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Посылка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осылка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Посылка</Template>
  <TotalTime>360</TotalTime>
  <Words>720</Words>
  <Application>Microsoft Office PowerPoint</Application>
  <PresentationFormat>Широкоэкранный</PresentationFormat>
  <Paragraphs>83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Corbel</vt:lpstr>
      <vt:lpstr>Gill Sans MT</vt:lpstr>
      <vt:lpstr>Times New Roman</vt:lpstr>
      <vt:lpstr>Wingdings</vt:lpstr>
      <vt:lpstr>Посылка</vt:lpstr>
      <vt:lpstr>государство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словарик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государство</dc:title>
  <dc:creator>Алла Ерофеева</dc:creator>
  <cp:lastModifiedBy>Kalm.Nataly@outlook.com</cp:lastModifiedBy>
  <cp:revision>125</cp:revision>
  <dcterms:created xsi:type="dcterms:W3CDTF">2021-07-27T10:24:41Z</dcterms:created>
  <dcterms:modified xsi:type="dcterms:W3CDTF">2023-05-09T11:31:13Z</dcterms:modified>
</cp:coreProperties>
</file>