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6" r:id="rId2"/>
    <p:sldId id="285" r:id="rId3"/>
    <p:sldId id="256" r:id="rId4"/>
    <p:sldId id="259" r:id="rId5"/>
    <p:sldId id="260" r:id="rId6"/>
    <p:sldId id="262" r:id="rId7"/>
    <p:sldId id="280" r:id="rId8"/>
    <p:sldId id="263" r:id="rId9"/>
    <p:sldId id="264" r:id="rId10"/>
    <p:sldId id="265" r:id="rId11"/>
    <p:sldId id="281" r:id="rId12"/>
    <p:sldId id="266" r:id="rId13"/>
    <p:sldId id="267" r:id="rId14"/>
    <p:sldId id="283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15F2E-7AFE-4507-A1AF-8E83351E8F0F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5866-83D5-40C4-8BC1-48E0F41CE3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74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22A8EDA-DA88-4486-929F-5E3767EC0E08}" type="slidenum">
              <a:rPr lang="en-GB" altLang="ru-RU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pPr>
                <a:spcBef>
                  <a:spcPct val="0"/>
                </a:spcBef>
              </a:pPr>
              <a:t>6</a:t>
            </a:fld>
            <a:endParaRPr lang="en-GB" altLang="ru-RU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1800">
              <a:solidFill>
                <a:schemeClr val="bg1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88C1-C723-4F2C-9290-E3C0B5C30A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80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D7EE69A-73EA-411A-951C-CA0E1E38C6D3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8F4A59F-93C2-4E1D-800B-021796AFFE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../../../../../../Program%20Files/Physicon/Open%20Biology%202.6/content/models/fag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-947181"/>
            <a:ext cx="8856984" cy="189436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Выберите правильные утверждения: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1412776"/>
            <a:ext cx="6172200" cy="590465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2200" dirty="0" smtClean="0"/>
              <a:t>Белки это полимеры.</a:t>
            </a:r>
          </a:p>
          <a:p>
            <a:pPr marL="342900" indent="-342900">
              <a:buAutoNum type="arabicPeriod"/>
            </a:pPr>
            <a:r>
              <a:rPr lang="ru-RU" sz="2200" dirty="0" smtClean="0"/>
              <a:t>Аминокислоты все синтезируются в организме.</a:t>
            </a:r>
          </a:p>
          <a:p>
            <a:pPr marL="342900" indent="-342900">
              <a:buAutoNum type="arabicPeriod"/>
            </a:pPr>
            <a:r>
              <a:rPr lang="ru-RU" sz="2200" dirty="0" smtClean="0"/>
              <a:t>Наибольшее количество энергии содержат углеводы.</a:t>
            </a:r>
          </a:p>
          <a:p>
            <a:pPr marL="342900" indent="-342900">
              <a:buAutoNum type="arabicPeriod"/>
            </a:pPr>
            <a:r>
              <a:rPr lang="ru-RU" sz="2200" dirty="0" smtClean="0"/>
              <a:t>Хитин относится к полисахаридам.</a:t>
            </a:r>
          </a:p>
          <a:p>
            <a:pPr marL="342900" indent="-342900">
              <a:buAutoNum type="arabicPeriod"/>
            </a:pPr>
            <a:r>
              <a:rPr lang="ru-RU" sz="2200" dirty="0" smtClean="0"/>
              <a:t>Мономерами ДНК и РНК являются нуклеотиды</a:t>
            </a:r>
          </a:p>
          <a:p>
            <a:pPr marL="342900" indent="-342900">
              <a:buAutoNum type="arabicPeriod"/>
            </a:pPr>
            <a:r>
              <a:rPr lang="ru-RU" sz="2200" dirty="0" smtClean="0"/>
              <a:t>Функция ДНК это хранение и передача наследственной информации.</a:t>
            </a:r>
          </a:p>
          <a:p>
            <a:pPr marL="342900" indent="-342900">
              <a:buAutoNum type="arabicPeriod"/>
            </a:pPr>
            <a:r>
              <a:rPr lang="ru-RU" sz="2200" dirty="0"/>
              <a:t> </a:t>
            </a:r>
            <a:r>
              <a:rPr lang="ru-RU" sz="2200" dirty="0" smtClean="0"/>
              <a:t>Углеводы способны к денатурации.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64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kern="300" dirty="0" smtClean="0">
                <a:solidFill>
                  <a:srgbClr val="000000"/>
                </a:solidFill>
              </a:rPr>
              <a:t>3. Содержат </a:t>
            </a:r>
            <a:r>
              <a:rPr lang="ru-RU" sz="2800" kern="300" dirty="0">
                <a:solidFill>
                  <a:srgbClr val="000000"/>
                </a:solidFill>
              </a:rPr>
              <a:t>только один тип нуклеиновой кислоты (или ДНК, или РНК</a:t>
            </a:r>
            <a:r>
              <a:rPr lang="ru-RU" sz="2800" kern="300" dirty="0" smtClean="0">
                <a:solidFill>
                  <a:srgbClr val="000000"/>
                </a:solidFill>
              </a:rPr>
              <a:t>)</a:t>
            </a:r>
            <a:endParaRPr lang="ru-RU" sz="2800" kern="300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4" y="1139327"/>
            <a:ext cx="8424936" cy="661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212" y="188640"/>
            <a:ext cx="84112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kern="300" dirty="0" smtClean="0">
                <a:solidFill>
                  <a:srgbClr val="000000"/>
                </a:solidFill>
              </a:rPr>
              <a:t>4. Обладают </a:t>
            </a:r>
            <a:r>
              <a:rPr lang="ru-RU" sz="2800" kern="300" dirty="0" smtClean="0">
                <a:solidFill>
                  <a:srgbClr val="000000"/>
                </a:solidFill>
              </a:rPr>
              <a:t>________и </a:t>
            </a:r>
            <a:r>
              <a:rPr lang="ru-RU" sz="2800" kern="300" dirty="0" smtClean="0">
                <a:solidFill>
                  <a:srgbClr val="000000"/>
                </a:solidFill>
              </a:rPr>
              <a:t>изменчивостью</a:t>
            </a:r>
          </a:p>
          <a:p>
            <a:pPr lvl="0">
              <a:defRPr/>
            </a:pPr>
            <a:endParaRPr lang="ru-RU" sz="2800" kern="3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ru-RU" sz="2800" kern="300" dirty="0" smtClean="0">
                <a:solidFill>
                  <a:srgbClr val="000000"/>
                </a:solidFill>
              </a:rPr>
              <a:t>5. Способны </a:t>
            </a:r>
            <a:r>
              <a:rPr lang="ru-RU" sz="2800" kern="300" dirty="0">
                <a:solidFill>
                  <a:srgbClr val="000000"/>
                </a:solidFill>
              </a:rPr>
              <a:t>кристаллизоваться подобно </a:t>
            </a:r>
            <a:r>
              <a:rPr lang="ru-RU" sz="2800" kern="300" dirty="0" smtClean="0">
                <a:solidFill>
                  <a:srgbClr val="000000"/>
                </a:solidFill>
              </a:rPr>
              <a:t>________ веществу</a:t>
            </a:r>
            <a:r>
              <a:rPr lang="ru-RU" sz="2800" kern="300" dirty="0">
                <a:solidFill>
                  <a:srgbClr val="000000"/>
                </a:solidFill>
              </a:rPr>
              <a:t>, сохраняя при этом свои свойства</a:t>
            </a:r>
            <a:r>
              <a:rPr lang="ru-RU" sz="2800" kern="300" dirty="0" smtClean="0">
                <a:solidFill>
                  <a:srgbClr val="000000"/>
                </a:solidFill>
              </a:rPr>
              <a:t>;</a:t>
            </a:r>
          </a:p>
          <a:p>
            <a:pPr lvl="0">
              <a:defRPr/>
            </a:pPr>
            <a:endParaRPr lang="ru-RU" sz="2800" kern="300" dirty="0" smtClean="0">
              <a:solidFill>
                <a:srgbClr val="000000"/>
              </a:solidFill>
            </a:endParaRPr>
          </a:p>
          <a:p>
            <a:r>
              <a:rPr lang="ru-RU" altLang="ru-RU" sz="2800" dirty="0" smtClean="0"/>
              <a:t>6. Вирусы, столь малы, что проходят </a:t>
            </a:r>
            <a:r>
              <a:rPr lang="ru-RU" altLang="ru-RU" sz="2800" dirty="0" smtClean="0"/>
              <a:t>через_______, </a:t>
            </a:r>
            <a:r>
              <a:rPr lang="ru-RU" altLang="ru-RU" sz="2800" dirty="0" smtClean="0"/>
              <a:t>которые задерживают бактерии.</a:t>
            </a:r>
          </a:p>
          <a:p>
            <a:endParaRPr lang="ru-RU" altLang="ru-RU" sz="2800" dirty="0" smtClean="0"/>
          </a:p>
          <a:p>
            <a:r>
              <a:rPr lang="ru-RU" altLang="ru-RU" sz="2800" dirty="0" smtClean="0"/>
              <a:t>7. Вирусы в отличие от клеток, невозможно выращивать на </a:t>
            </a:r>
            <a:r>
              <a:rPr lang="ru-RU" altLang="ru-RU" sz="2800" dirty="0" smtClean="0"/>
              <a:t>_______ ________средах</a:t>
            </a:r>
            <a:r>
              <a:rPr lang="ru-RU" altLang="ru-RU" sz="2800" dirty="0" smtClean="0"/>
              <a:t>.</a:t>
            </a:r>
          </a:p>
          <a:p>
            <a:pPr lvl="0">
              <a:defRPr/>
            </a:pPr>
            <a:endParaRPr lang="ru-RU" sz="2800" kern="300" dirty="0">
              <a:solidFill>
                <a:srgbClr val="000000"/>
              </a:solidFill>
            </a:endParaRPr>
          </a:p>
          <a:p>
            <a:pPr lvl="0">
              <a:defRPr/>
            </a:pPr>
            <a:endParaRPr lang="ru-RU" sz="2800" kern="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212" y="188640"/>
            <a:ext cx="84112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kern="300" dirty="0" smtClean="0">
                <a:solidFill>
                  <a:srgbClr val="000000"/>
                </a:solidFill>
              </a:rPr>
              <a:t>4. Обладают </a:t>
            </a:r>
            <a:r>
              <a:rPr lang="ru-RU" sz="2800" kern="300" dirty="0">
                <a:solidFill>
                  <a:srgbClr val="000000"/>
                </a:solidFill>
              </a:rPr>
              <a:t>наследственностью и </a:t>
            </a:r>
            <a:r>
              <a:rPr lang="ru-RU" sz="2800" kern="300" dirty="0" smtClean="0">
                <a:solidFill>
                  <a:srgbClr val="000000"/>
                </a:solidFill>
              </a:rPr>
              <a:t>изменчивостью</a:t>
            </a:r>
          </a:p>
          <a:p>
            <a:pPr lvl="0">
              <a:defRPr/>
            </a:pPr>
            <a:endParaRPr lang="ru-RU" sz="2800" kern="3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ru-RU" sz="2800" kern="300" dirty="0" smtClean="0">
                <a:solidFill>
                  <a:srgbClr val="000000"/>
                </a:solidFill>
              </a:rPr>
              <a:t>5. Способны </a:t>
            </a:r>
            <a:r>
              <a:rPr lang="ru-RU" sz="2800" kern="300" dirty="0">
                <a:solidFill>
                  <a:srgbClr val="000000"/>
                </a:solidFill>
              </a:rPr>
              <a:t>кристаллизоваться подобно неживому веществу, сохраняя при этом свои свойства</a:t>
            </a:r>
            <a:r>
              <a:rPr lang="ru-RU" sz="2800" kern="300" dirty="0" smtClean="0">
                <a:solidFill>
                  <a:srgbClr val="000000"/>
                </a:solidFill>
              </a:rPr>
              <a:t>;</a:t>
            </a:r>
          </a:p>
          <a:p>
            <a:pPr lvl="0">
              <a:defRPr/>
            </a:pPr>
            <a:endParaRPr lang="ru-RU" sz="2800" kern="300" dirty="0" smtClean="0">
              <a:solidFill>
                <a:srgbClr val="000000"/>
              </a:solidFill>
            </a:endParaRPr>
          </a:p>
          <a:p>
            <a:r>
              <a:rPr lang="ru-RU" altLang="ru-RU" sz="2800" dirty="0" smtClean="0"/>
              <a:t>6. Вирусы, столь малы, что проходят через фильтры, которые задерживают бактерии.</a:t>
            </a:r>
          </a:p>
          <a:p>
            <a:endParaRPr lang="ru-RU" altLang="ru-RU" sz="2800" dirty="0" smtClean="0"/>
          </a:p>
          <a:p>
            <a:r>
              <a:rPr lang="ru-RU" altLang="ru-RU" sz="2800" dirty="0" smtClean="0"/>
              <a:t>7. Вирусы в отличие от клеток, невозможно выращивать на искусственных питательных средах.</a:t>
            </a:r>
          </a:p>
          <a:p>
            <a:pPr lvl="0">
              <a:defRPr/>
            </a:pPr>
            <a:endParaRPr lang="ru-RU" sz="2800" kern="300" dirty="0">
              <a:solidFill>
                <a:srgbClr val="000000"/>
              </a:solidFill>
            </a:endParaRPr>
          </a:p>
          <a:p>
            <a:pPr lvl="0">
              <a:defRPr/>
            </a:pPr>
            <a:endParaRPr lang="ru-RU" sz="2800" kern="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447675" y="1368425"/>
            <a:ext cx="3352800" cy="2365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800" smtClean="0">
              <a:latin typeface="Verdana" panose="020B0604030504040204" pitchFamily="34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25400"/>
            <a:ext cx="8850312" cy="812800"/>
          </a:xfrm>
        </p:spPr>
        <p:txBody>
          <a:bodyPr>
            <a:normAutofit fontScale="90000"/>
          </a:bodyPr>
          <a:lstStyle/>
          <a:p>
            <a:pPr marL="838200" indent="-838200" algn="ctr" eaLnBrk="1" hangingPunct="1"/>
            <a:r>
              <a:rPr lang="ru-RU" altLang="ru-RU" sz="2800" b="1" smtClean="0">
                <a:solidFill>
                  <a:srgbClr val="C00000"/>
                </a:solidFill>
              </a:rPr>
              <a:t>Вирусы - внутриклеточные паразиты. Строение вирусов</a:t>
            </a:r>
            <a:r>
              <a:rPr lang="ru-RU" altLang="ru-RU" sz="2800" smtClean="0"/>
              <a:t>.</a:t>
            </a:r>
          </a:p>
        </p:txBody>
      </p:sp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669925" y="1562100"/>
            <a:ext cx="29114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hlink"/>
                </a:solidFill>
              </a:rPr>
              <a:t>Простые</a:t>
            </a:r>
          </a:p>
          <a:p>
            <a:pPr eaLnBrk="1" hangingPunct="1"/>
            <a:endParaRPr lang="ru-RU" altLang="ru-RU" b="1">
              <a:solidFill>
                <a:schemeClr val="hlink"/>
              </a:solidFill>
            </a:endParaRPr>
          </a:p>
          <a:p>
            <a:pPr eaLnBrk="1" hangingPunct="1"/>
            <a:r>
              <a:rPr lang="ru-RU" altLang="ru-RU"/>
              <a:t>Состоят из нуклеиновой кислоты – ДНК или РНК – и белковой оболочки (капсида)</a:t>
            </a: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3500438" y="876300"/>
            <a:ext cx="2438400" cy="647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smtClean="0">
                <a:latin typeface="Verdana" panose="020B0604030504040204" pitchFamily="34" charset="0"/>
              </a:rPr>
              <a:t>Вирусы</a:t>
            </a:r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 flipH="1">
            <a:off x="1905000" y="908050"/>
            <a:ext cx="160655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5938838" y="862013"/>
            <a:ext cx="1757362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72" name="Group 17"/>
          <p:cNvGrpSpPr>
            <a:grpSpLocks/>
          </p:cNvGrpSpPr>
          <p:nvPr/>
        </p:nvGrpSpPr>
        <p:grpSpPr bwMode="auto">
          <a:xfrm>
            <a:off x="5181600" y="1319213"/>
            <a:ext cx="3962400" cy="2781300"/>
            <a:chOff x="3312" y="2064"/>
            <a:chExt cx="2112" cy="1968"/>
          </a:xfrm>
        </p:grpSpPr>
        <p:sp>
          <p:nvSpPr>
            <p:cNvPr id="12301" name="Rectangle 7"/>
            <p:cNvSpPr>
              <a:spLocks noChangeArrowheads="1"/>
            </p:cNvSpPr>
            <p:nvPr/>
          </p:nvSpPr>
          <p:spPr bwMode="auto">
            <a:xfrm>
              <a:off x="3312" y="2064"/>
              <a:ext cx="2112" cy="196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ru-RU" altLang="ru-RU" sz="1800" smtClean="0">
                <a:latin typeface="Verdana" panose="020B0604030504040204" pitchFamily="34" charset="0"/>
              </a:endParaRPr>
            </a:p>
          </p:txBody>
        </p:sp>
        <p:sp>
          <p:nvSpPr>
            <p:cNvPr id="12302" name="Text Box 15"/>
            <p:cNvSpPr txBox="1">
              <a:spLocks noChangeArrowheads="1"/>
            </p:cNvSpPr>
            <p:nvPr/>
          </p:nvSpPr>
          <p:spPr bwMode="auto">
            <a:xfrm>
              <a:off x="3350" y="2084"/>
              <a:ext cx="1834" cy="178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ru-RU" altLang="ru-RU" sz="1800" b="1" dirty="0" smtClean="0">
                  <a:solidFill>
                    <a:schemeClr val="hlink"/>
                  </a:solidFill>
                  <a:latin typeface="Verdana" panose="020B0604030504040204" pitchFamily="34" charset="0"/>
                </a:rPr>
                <a:t>Сложные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ru-RU" altLang="ru-RU" sz="1800" dirty="0" smtClean="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ru-RU" altLang="ru-RU" sz="1800" dirty="0" smtClean="0">
                  <a:latin typeface="Verdana" panose="020B0604030504040204" pitchFamily="34" charset="0"/>
                </a:rPr>
                <a:t>Состоят из нуклеиновой кислоты –ДНК или РНК, белковой оболочки, могут содержать липопротеидную мембрану, углеводы и ферменты</a:t>
              </a:r>
            </a:p>
          </p:txBody>
        </p:sp>
      </p:grpSp>
      <p:pic>
        <p:nvPicPr>
          <p:cNvPr id="11273" name="Picture 18" descr="01010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768725"/>
            <a:ext cx="24511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20"/>
          <p:cNvSpPr txBox="1">
            <a:spLocks noChangeArrowheads="1"/>
          </p:cNvSpPr>
          <p:nvPr/>
        </p:nvSpPr>
        <p:spPr bwMode="auto">
          <a:xfrm>
            <a:off x="5489575" y="5970588"/>
            <a:ext cx="3654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Вирус гриппа </a:t>
            </a:r>
          </a:p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(увеличение в 30000 раз)</a:t>
            </a:r>
          </a:p>
        </p:txBody>
      </p:sp>
      <p:pic>
        <p:nvPicPr>
          <p:cNvPr id="1127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27475"/>
            <a:ext cx="36576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Box 2"/>
          <p:cNvSpPr txBox="1">
            <a:spLocks noChangeArrowheads="1"/>
          </p:cNvSpPr>
          <p:nvPr/>
        </p:nvSpPr>
        <p:spPr bwMode="auto">
          <a:xfrm>
            <a:off x="7715250" y="3903663"/>
            <a:ext cx="1123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altLang="ru-RU" b="1">
                <a:solidFill>
                  <a:schemeClr val="bg1"/>
                </a:solidFill>
              </a:rPr>
              <a:t>Вирус </a:t>
            </a:r>
          </a:p>
          <a:p>
            <a:r>
              <a:rPr lang="ru-RU" altLang="ru-RU" b="1">
                <a:solidFill>
                  <a:schemeClr val="bg1"/>
                </a:solidFill>
              </a:rPr>
              <a:t>гриппа</a:t>
            </a:r>
          </a:p>
        </p:txBody>
      </p:sp>
      <p:sp>
        <p:nvSpPr>
          <p:cNvPr id="11277" name="TextBox 3"/>
          <p:cNvSpPr txBox="1">
            <a:spLocks noChangeArrowheads="1"/>
          </p:cNvSpPr>
          <p:nvPr/>
        </p:nvSpPr>
        <p:spPr bwMode="auto">
          <a:xfrm>
            <a:off x="520700" y="6242050"/>
            <a:ext cx="237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C00000"/>
                </a:solidFill>
              </a:rPr>
              <a:t>Вирус табачной </a:t>
            </a:r>
          </a:p>
          <a:p>
            <a:pPr algn="ctr"/>
            <a:r>
              <a:rPr lang="ru-RU" altLang="ru-RU" b="1">
                <a:solidFill>
                  <a:srgbClr val="C00000"/>
                </a:solidFill>
              </a:rPr>
              <a:t>мозаики</a:t>
            </a:r>
          </a:p>
        </p:txBody>
      </p:sp>
    </p:spTree>
    <p:extLst>
      <p:ext uri="{BB962C8B-B14F-4D97-AF65-F5344CB8AC3E}">
        <p14:creationId xmlns:p14="http://schemas.microsoft.com/office/powerpoint/2010/main" val="36474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91" y="2668183"/>
            <a:ext cx="2193925" cy="32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9331" y="-332667"/>
            <a:ext cx="7793038" cy="146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>
                <a:solidFill>
                  <a:srgbClr val="FF0000"/>
                </a:solidFill>
              </a:rPr>
              <a:t>Способы </a:t>
            </a:r>
            <a:br>
              <a:rPr lang="ru-RU" sz="3600" b="1" u="sng" dirty="0">
                <a:solidFill>
                  <a:srgbClr val="FF0000"/>
                </a:solidFill>
              </a:rPr>
            </a:br>
            <a:r>
              <a:rPr lang="ru-RU" sz="3600" b="1" u="sng" dirty="0">
                <a:solidFill>
                  <a:srgbClr val="FF0000"/>
                </a:solidFill>
              </a:rPr>
              <a:t>проникновения вирусов в клетку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37310" y="3984131"/>
            <a:ext cx="2095500" cy="42545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>
                <a:solidFill>
                  <a:srgbClr val="FF0000"/>
                </a:solidFill>
              </a:rPr>
              <a:t>Впрыскивание</a:t>
            </a:r>
            <a:endParaRPr lang="ru-RU" sz="2000" b="1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642268" y="1806575"/>
            <a:ext cx="2506663" cy="42545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>
                <a:solidFill>
                  <a:srgbClr val="FF0000"/>
                </a:solidFill>
              </a:rPr>
              <a:t>Слияние мембран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394863" y="2253096"/>
            <a:ext cx="1577975" cy="42545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>
                <a:solidFill>
                  <a:srgbClr val="FF0000"/>
                </a:solidFill>
              </a:rPr>
              <a:t>Пиноцитоз</a:t>
            </a:r>
            <a:endParaRPr lang="ru-RU"/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0" y="4412456"/>
            <a:ext cx="2133600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79512" y="6405712"/>
            <a:ext cx="185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/>
              <a:t>бактериофаги,</a:t>
            </a:r>
            <a:endParaRPr lang="ru-RU" dirty="0"/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19" y="2362200"/>
            <a:ext cx="20002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483768" y="3949625"/>
            <a:ext cx="2116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1" dirty="0"/>
              <a:t>ВИЧ, </a:t>
            </a:r>
            <a:r>
              <a:rPr lang="ru-RU" b="1" dirty="0" err="1"/>
              <a:t>в.герпеса</a:t>
            </a:r>
            <a:r>
              <a:rPr lang="ru-RU" b="1" dirty="0"/>
              <a:t>…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6164945" y="6155270"/>
            <a:ext cx="226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/>
              <a:t> вирус гриппа,</a:t>
            </a:r>
          </a:p>
          <a:p>
            <a:r>
              <a:rPr lang="ru-RU" sz="1600" b="1" dirty="0" smtClean="0"/>
              <a:t>аденовирус                         </a:t>
            </a:r>
            <a:endParaRPr lang="ru-RU" sz="1600" b="1" dirty="0"/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7299325" y="5214937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/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3003549" y="6405712"/>
            <a:ext cx="1949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1600" b="1" dirty="0"/>
              <a:t>вирусы растений</a:t>
            </a:r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 flipH="1">
            <a:off x="827584" y="1068551"/>
            <a:ext cx="360040" cy="291558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 flipH="1">
            <a:off x="3131840" y="1143000"/>
            <a:ext cx="288032" cy="55780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H="1">
            <a:off x="4716016" y="1143000"/>
            <a:ext cx="1379984" cy="3942184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7972838" y="1143000"/>
            <a:ext cx="0" cy="12192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895599" y="5065862"/>
            <a:ext cx="2057400" cy="133985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Через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повреждение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клеточной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оболочки</a:t>
            </a:r>
          </a:p>
        </p:txBody>
      </p:sp>
    </p:spTree>
    <p:extLst>
      <p:ext uri="{BB962C8B-B14F-4D97-AF65-F5344CB8AC3E}">
        <p14:creationId xmlns:p14="http://schemas.microsoft.com/office/powerpoint/2010/main" val="16510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8258175" cy="3190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b="1" dirty="0" smtClean="0">
                <a:solidFill>
                  <a:srgbClr val="C00000"/>
                </a:solidFill>
              </a:rPr>
              <a:t>Цикл развития вирусов</a:t>
            </a:r>
          </a:p>
        </p:txBody>
      </p:sp>
      <p:pic>
        <p:nvPicPr>
          <p:cNvPr id="14339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762000"/>
            <a:ext cx="7177088" cy="5864225"/>
          </a:xfrm>
        </p:spPr>
      </p:pic>
    </p:spTree>
    <p:extLst>
      <p:ext uri="{BB962C8B-B14F-4D97-AF65-F5344CB8AC3E}">
        <p14:creationId xmlns:p14="http://schemas.microsoft.com/office/powerpoint/2010/main" val="3569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715375" cy="700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C00000"/>
                </a:solidFill>
              </a:rPr>
              <a:t>Заболевания, человека, животных и растений, вызываемые вирусами</a:t>
            </a:r>
          </a:p>
        </p:txBody>
      </p:sp>
      <p:graphicFrame>
        <p:nvGraphicFramePr>
          <p:cNvPr id="52259" name="Group 3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59241926"/>
              </p:ext>
            </p:extLst>
          </p:nvPr>
        </p:nvGraphicFramePr>
        <p:xfrm>
          <a:off x="374650" y="1268760"/>
          <a:ext cx="8421688" cy="5071715"/>
        </p:xfrm>
        <a:graphic>
          <a:graphicData uri="http://schemas.openxmlformats.org/drawingml/2006/table">
            <a:tbl>
              <a:tblPr/>
              <a:tblGrid>
                <a:gridCol w="2806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7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Болезни человека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Болезни животных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Болезни растений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4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Грипп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Оспа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Корь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Свинка (паротит)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Бешенство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Полиомиелит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Желтая лихорадка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Гепатит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Краснуха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Энцефалит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Некоторые злокачественные опухоли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Бешенство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Ящур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Мозаичная болезнь табака, огурцов, томатов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Карликовость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Скручивание листьев,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Желтуха свеклы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1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42888" y="160338"/>
            <a:ext cx="5040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latin typeface="Tahoma" pitchFamily="34" charset="0"/>
              </a:rPr>
              <a:t> </a:t>
            </a:r>
            <a:r>
              <a:rPr lang="ru-RU" altLang="ru-RU" sz="2400">
                <a:latin typeface="Tahoma" pitchFamily="34" charset="0"/>
              </a:rPr>
              <a:t>В </a:t>
            </a:r>
            <a:r>
              <a:rPr lang="en-US" altLang="ru-RU" sz="2400">
                <a:latin typeface="Tahoma" pitchFamily="34" charset="0"/>
              </a:rPr>
              <a:t>18</a:t>
            </a:r>
            <a:r>
              <a:rPr lang="ru-RU" altLang="ru-RU" sz="2400">
                <a:latin typeface="Tahoma" pitchFamily="34" charset="0"/>
              </a:rPr>
              <a:t> веке в Европе </a:t>
            </a:r>
            <a:r>
              <a:rPr lang="ru-RU" altLang="ru-RU" sz="2400">
                <a:solidFill>
                  <a:srgbClr val="C00000"/>
                </a:solidFill>
                <a:latin typeface="Tahoma" pitchFamily="34" charset="0"/>
              </a:rPr>
              <a:t>черной оспой </a:t>
            </a:r>
            <a:r>
              <a:rPr lang="ru-RU" altLang="ru-RU" sz="2400">
                <a:latin typeface="Tahoma" pitchFamily="34" charset="0"/>
              </a:rPr>
              <a:t>заболело  12 млн. человек.</a:t>
            </a:r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30" y="601766"/>
            <a:ext cx="30956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170238"/>
            <a:ext cx="44196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261938" y="5715000"/>
            <a:ext cx="2987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altLang="ru-RU">
                <a:solidFill>
                  <a:srgbClr val="C00000"/>
                </a:solidFill>
              </a:rPr>
              <a:t>Оспа ветряная </a:t>
            </a:r>
          </a:p>
          <a:p>
            <a:r>
              <a:rPr lang="ru-RU" altLang="ru-RU"/>
              <a:t>(герпес, </a:t>
            </a:r>
          </a:p>
          <a:p>
            <a:r>
              <a:rPr lang="ru-RU" altLang="ru-RU"/>
              <a:t>опоясывающий лишай)</a:t>
            </a:r>
          </a:p>
        </p:txBody>
      </p:sp>
      <p:pic>
        <p:nvPicPr>
          <p:cNvPr id="1639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87" y="1016898"/>
            <a:ext cx="25765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87" y="5012531"/>
            <a:ext cx="2528722" cy="16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87" y="3929062"/>
            <a:ext cx="2997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2952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304800" y="3505200"/>
            <a:ext cx="4114800" cy="3352800"/>
          </a:xfrm>
        </p:spPr>
        <p:txBody>
          <a:bodyPr>
            <a:normAutofit fontScale="85000" lnSpcReduction="10000"/>
          </a:bodyPr>
          <a:lstStyle/>
          <a:p>
            <a:r>
              <a:rPr lang="ru-RU" altLang="ru-RU" dirty="0" smtClean="0"/>
              <a:t>В 1729г. В Лондоне от гриппа умерло 100 тыс. человек.</a:t>
            </a:r>
          </a:p>
          <a:p>
            <a:r>
              <a:rPr lang="ru-RU" altLang="ru-RU" dirty="0" smtClean="0"/>
              <a:t>Гриппом «испанкой» переболело  550 млн.,  из них 25 млн. человек умерло (в 2,5 раза больше, чем погибло на всех фронтах 1-мировой войны).</a:t>
            </a:r>
          </a:p>
          <a:p>
            <a:r>
              <a:rPr lang="ru-RU" altLang="ru-RU" dirty="0" smtClean="0"/>
              <a:t>В 1957 г возникла пандемия гриппа, ею переболело 2 миллиарда .</a:t>
            </a:r>
          </a:p>
          <a:p>
            <a:endParaRPr lang="ru-RU" altLang="ru-RU" dirty="0" smtClean="0"/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800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6"/>
          <p:cNvSpPr>
            <a:spLocks noChangeArrowheads="1"/>
          </p:cNvSpPr>
          <p:nvPr/>
        </p:nvSpPr>
        <p:spPr bwMode="auto">
          <a:xfrm>
            <a:off x="6573838" y="2368550"/>
            <a:ext cx="225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altLang="ru-RU" b="1"/>
              <a:t>Больной корью</a:t>
            </a:r>
          </a:p>
        </p:txBody>
      </p:sp>
      <p:pic>
        <p:nvPicPr>
          <p:cNvPr id="1843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228600"/>
            <a:ext cx="30416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6934200" y="631507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altLang="ru-RU" b="1"/>
              <a:t>Вирус гриппа</a:t>
            </a:r>
          </a:p>
        </p:txBody>
      </p:sp>
    </p:spTree>
    <p:extLst>
      <p:ext uri="{BB962C8B-B14F-4D97-AF65-F5344CB8AC3E}">
        <p14:creationId xmlns:p14="http://schemas.microsoft.com/office/powerpoint/2010/main" val="7152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852487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C00000"/>
                </a:solidFill>
              </a:rPr>
              <a:t>Вирус СПИДа - ретровирус</a:t>
            </a:r>
          </a:p>
        </p:txBody>
      </p:sp>
      <p:pic>
        <p:nvPicPr>
          <p:cNvPr id="20483" name="Picture 6" descr="01010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 descr="Вирус СПИДа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8844" b="4971"/>
          <a:stretch>
            <a:fillRect/>
          </a:stretch>
        </p:blipFill>
        <p:spPr bwMode="auto">
          <a:xfrm>
            <a:off x="4979988" y="1066800"/>
            <a:ext cx="416401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6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О чем пойдет речь сегодня на уроке?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339572" cy="336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34213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8" y="1262992"/>
            <a:ext cx="4547312" cy="227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76376"/>
            <a:ext cx="2917036" cy="29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24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52400"/>
            <a:ext cx="8991600" cy="6743700"/>
          </a:xfrm>
        </p:spPr>
      </p:pic>
    </p:spTree>
    <p:extLst>
      <p:ext uri="{BB962C8B-B14F-4D97-AF65-F5344CB8AC3E}">
        <p14:creationId xmlns:p14="http://schemas.microsoft.com/office/powerpoint/2010/main" val="863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6316662" cy="7762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C00000"/>
                </a:solidFill>
              </a:rPr>
              <a:t>Бактериофаги</a:t>
            </a:r>
          </a:p>
        </p:txBody>
      </p:sp>
      <p:pic>
        <p:nvPicPr>
          <p:cNvPr id="31747" name="Picture 11" descr="Бактериофаг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599" y="1484784"/>
            <a:ext cx="6032729" cy="5050954"/>
          </a:xfrm>
          <a:noFill/>
        </p:spPr>
      </p:pic>
      <p:sp>
        <p:nvSpPr>
          <p:cNvPr id="31748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6228184" y="2057400"/>
            <a:ext cx="2687216" cy="41148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1915 год </a:t>
            </a:r>
            <a:r>
              <a:rPr lang="ru-RU" altLang="ru-RU" dirty="0" err="1" smtClean="0"/>
              <a:t>Ф.Тоурт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1917 год Ф. де </a:t>
            </a:r>
            <a:r>
              <a:rPr lang="ru-RU" altLang="ru-RU" dirty="0" err="1" smtClean="0"/>
              <a:t>Эрелль</a:t>
            </a:r>
            <a:r>
              <a:rPr lang="ru-RU" altLang="ru-RU" dirty="0" smtClean="0"/>
              <a:t> открыли вирусы бактерий – бактериофаги</a:t>
            </a:r>
          </a:p>
        </p:txBody>
      </p:sp>
    </p:spTree>
    <p:extLst>
      <p:ext uri="{BB962C8B-B14F-4D97-AF65-F5344CB8AC3E}">
        <p14:creationId xmlns:p14="http://schemas.microsoft.com/office/powerpoint/2010/main" val="39545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7"/>
          <p:cNvSpPr txBox="1">
            <a:spLocks noChangeArrowheads="1"/>
          </p:cNvSpPr>
          <p:nvPr/>
        </p:nvSpPr>
        <p:spPr bwMode="auto">
          <a:xfrm>
            <a:off x="1447800" y="510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pic>
        <p:nvPicPr>
          <p:cNvPr id="32771" name="Picture 10" descr="fa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8988" y="0"/>
            <a:ext cx="5815012" cy="6858000"/>
          </a:xfrm>
        </p:spPr>
      </p:pic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381000" y="4648200"/>
            <a:ext cx="27765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sz="2800"/>
              <a:t>Строение </a:t>
            </a:r>
          </a:p>
          <a:p>
            <a:pPr eaLnBrk="1" hangingPunct="1"/>
            <a:r>
              <a:rPr lang="ru-RU" altLang="ru-RU" sz="2800"/>
              <a:t>бактериофага</a:t>
            </a:r>
          </a:p>
        </p:txBody>
      </p:sp>
    </p:spTree>
    <p:extLst>
      <p:ext uri="{BB962C8B-B14F-4D97-AF65-F5344CB8AC3E}">
        <p14:creationId xmlns:p14="http://schemas.microsoft.com/office/powerpoint/2010/main" val="3842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4820" name="Picture 5" descr="Внедрение бактериофага в клет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Домашнее задание: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Параграф 14, вопрос №3 письменно.</a:t>
            </a:r>
          </a:p>
          <a:p>
            <a:pPr marL="0" indent="0">
              <a:buNone/>
            </a:pPr>
            <a:r>
              <a:rPr lang="ru-RU" dirty="0" smtClean="0"/>
              <a:t>! Не менее 4-х заболеваний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22466"/>
            <a:ext cx="5577583" cy="33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48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620688"/>
            <a:ext cx="6172200" cy="1894362"/>
          </a:xfrm>
        </p:spPr>
        <p:txBody>
          <a:bodyPr>
            <a:noAutofit/>
          </a:bodyPr>
          <a:lstStyle/>
          <a:p>
            <a:r>
              <a:rPr lang="ru-RU" sz="4800" dirty="0" smtClean="0"/>
              <a:t>Неклеточная форма жизни: вирусы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8" y="2564904"/>
            <a:ext cx="7341075" cy="385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3271399" y="2686070"/>
            <a:ext cx="2601200" cy="2028922"/>
          </a:xfrm>
          <a:custGeom>
            <a:avLst/>
            <a:gdLst>
              <a:gd name="connsiteX0" fmla="*/ 0 w 2601200"/>
              <a:gd name="connsiteY0" fmla="*/ 1014461 h 2028922"/>
              <a:gd name="connsiteX1" fmla="*/ 500695 w 2601200"/>
              <a:gd name="connsiteY1" fmla="*/ 214555 h 2028922"/>
              <a:gd name="connsiteX2" fmla="*/ 1300602 w 2601200"/>
              <a:gd name="connsiteY2" fmla="*/ 2 h 2028922"/>
              <a:gd name="connsiteX3" fmla="*/ 2100509 w 2601200"/>
              <a:gd name="connsiteY3" fmla="*/ 214557 h 2028922"/>
              <a:gd name="connsiteX4" fmla="*/ 2601201 w 2601200"/>
              <a:gd name="connsiteY4" fmla="*/ 1014465 h 2028922"/>
              <a:gd name="connsiteX5" fmla="*/ 2100508 w 2601200"/>
              <a:gd name="connsiteY5" fmla="*/ 1814372 h 2028922"/>
              <a:gd name="connsiteX6" fmla="*/ 1300601 w 2601200"/>
              <a:gd name="connsiteY6" fmla="*/ 2028926 h 2028922"/>
              <a:gd name="connsiteX7" fmla="*/ 500694 w 2601200"/>
              <a:gd name="connsiteY7" fmla="*/ 1814371 h 2028922"/>
              <a:gd name="connsiteX8" fmla="*/ 2 w 2601200"/>
              <a:gd name="connsiteY8" fmla="*/ 1014463 h 2028922"/>
              <a:gd name="connsiteX9" fmla="*/ 0 w 2601200"/>
              <a:gd name="connsiteY9" fmla="*/ 1014461 h 20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1200" h="2028922">
                <a:moveTo>
                  <a:pt x="0" y="1014461"/>
                </a:moveTo>
                <a:cubicBezTo>
                  <a:pt x="1" y="701900"/>
                  <a:pt x="184723" y="406789"/>
                  <a:pt x="500695" y="214555"/>
                </a:cubicBezTo>
                <a:cubicBezTo>
                  <a:pt x="729233" y="75515"/>
                  <a:pt x="1010765" y="1"/>
                  <a:pt x="1300602" y="2"/>
                </a:cubicBezTo>
                <a:cubicBezTo>
                  <a:pt x="1590439" y="2"/>
                  <a:pt x="1871972" y="75516"/>
                  <a:pt x="2100509" y="214557"/>
                </a:cubicBezTo>
                <a:cubicBezTo>
                  <a:pt x="2416480" y="406792"/>
                  <a:pt x="2601202" y="701904"/>
                  <a:pt x="2601201" y="1014465"/>
                </a:cubicBezTo>
                <a:cubicBezTo>
                  <a:pt x="2601201" y="1327027"/>
                  <a:pt x="2416479" y="1622138"/>
                  <a:pt x="2100508" y="1814372"/>
                </a:cubicBezTo>
                <a:cubicBezTo>
                  <a:pt x="1871970" y="1953412"/>
                  <a:pt x="1590438" y="2028926"/>
                  <a:pt x="1300601" y="2028926"/>
                </a:cubicBezTo>
                <a:cubicBezTo>
                  <a:pt x="1010764" y="2028926"/>
                  <a:pt x="729231" y="1953412"/>
                  <a:pt x="500694" y="1814371"/>
                </a:cubicBezTo>
                <a:cubicBezTo>
                  <a:pt x="184723" y="1622136"/>
                  <a:pt x="1" y="1327025"/>
                  <a:pt x="2" y="1014463"/>
                </a:cubicBezTo>
                <a:lnTo>
                  <a:pt x="0" y="10144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257" tIns="317449" rIns="401257" bIns="317449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Царства живой природы</a:t>
            </a:r>
            <a:endPara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лилиния 7"/>
          <p:cNvSpPr/>
          <p:nvPr/>
        </p:nvSpPr>
        <p:spPr>
          <a:xfrm rot="16200000">
            <a:off x="4072859" y="2166961"/>
            <a:ext cx="998279" cy="39939"/>
          </a:xfrm>
          <a:custGeom>
            <a:avLst/>
            <a:gdLst>
              <a:gd name="connsiteX0" fmla="*/ 0 w 998279"/>
              <a:gd name="connsiteY0" fmla="*/ 19969 h 39939"/>
              <a:gd name="connsiteX1" fmla="*/ 998279 w 998279"/>
              <a:gd name="connsiteY1" fmla="*/ 19969 h 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8279" h="39939">
                <a:moveTo>
                  <a:pt x="0" y="19969"/>
                </a:moveTo>
                <a:lnTo>
                  <a:pt x="998279" y="19969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6883" tIns="-4987" rIns="486883" bIns="-4987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9" name="Полилиния 8"/>
          <p:cNvSpPr/>
          <p:nvPr/>
        </p:nvSpPr>
        <p:spPr>
          <a:xfrm>
            <a:off x="3557538" y="431969"/>
            <a:ext cx="2028922" cy="1255821"/>
          </a:xfrm>
          <a:custGeom>
            <a:avLst/>
            <a:gdLst>
              <a:gd name="connsiteX0" fmla="*/ 0 w 2028922"/>
              <a:gd name="connsiteY0" fmla="*/ 627911 h 1255821"/>
              <a:gd name="connsiteX1" fmla="*/ 480550 w 2028922"/>
              <a:gd name="connsiteY1" fmla="*/ 94000 h 1255821"/>
              <a:gd name="connsiteX2" fmla="*/ 1014462 w 2028922"/>
              <a:gd name="connsiteY2" fmla="*/ 1 h 1255821"/>
              <a:gd name="connsiteX3" fmla="*/ 1548374 w 2028922"/>
              <a:gd name="connsiteY3" fmla="*/ 94001 h 1255821"/>
              <a:gd name="connsiteX4" fmla="*/ 2028922 w 2028922"/>
              <a:gd name="connsiteY4" fmla="*/ 627914 h 1255821"/>
              <a:gd name="connsiteX5" fmla="*/ 1548372 w 2028922"/>
              <a:gd name="connsiteY5" fmla="*/ 1161826 h 1255821"/>
              <a:gd name="connsiteX6" fmla="*/ 1014460 w 2028922"/>
              <a:gd name="connsiteY6" fmla="*/ 1255825 h 1255821"/>
              <a:gd name="connsiteX7" fmla="*/ 480548 w 2028922"/>
              <a:gd name="connsiteY7" fmla="*/ 1161825 h 1255821"/>
              <a:gd name="connsiteX8" fmla="*/ -1 w 2028922"/>
              <a:gd name="connsiteY8" fmla="*/ 627912 h 1255821"/>
              <a:gd name="connsiteX9" fmla="*/ 0 w 2028922"/>
              <a:gd name="connsiteY9" fmla="*/ 627911 h 1255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922" h="1255821">
                <a:moveTo>
                  <a:pt x="0" y="627911"/>
                </a:moveTo>
                <a:cubicBezTo>
                  <a:pt x="1" y="410441"/>
                  <a:pt x="181800" y="208454"/>
                  <a:pt x="480550" y="94000"/>
                </a:cubicBezTo>
                <a:cubicBezTo>
                  <a:pt x="640941" y="32553"/>
                  <a:pt x="825833" y="1"/>
                  <a:pt x="1014462" y="1"/>
                </a:cubicBezTo>
                <a:cubicBezTo>
                  <a:pt x="1203091" y="1"/>
                  <a:pt x="1387984" y="32553"/>
                  <a:pt x="1548374" y="94001"/>
                </a:cubicBezTo>
                <a:cubicBezTo>
                  <a:pt x="1847125" y="208456"/>
                  <a:pt x="2028923" y="410444"/>
                  <a:pt x="2028922" y="627914"/>
                </a:cubicBezTo>
                <a:cubicBezTo>
                  <a:pt x="2028922" y="845384"/>
                  <a:pt x="1847123" y="1047371"/>
                  <a:pt x="1548372" y="1161826"/>
                </a:cubicBezTo>
                <a:cubicBezTo>
                  <a:pt x="1387981" y="1223273"/>
                  <a:pt x="1203089" y="1255825"/>
                  <a:pt x="1014460" y="1255825"/>
                </a:cubicBezTo>
                <a:cubicBezTo>
                  <a:pt x="825831" y="1255825"/>
                  <a:pt x="640938" y="1223273"/>
                  <a:pt x="480548" y="1161825"/>
                </a:cubicBezTo>
                <a:cubicBezTo>
                  <a:pt x="181797" y="1047370"/>
                  <a:pt x="-1" y="845383"/>
                  <a:pt x="-1" y="627912"/>
                </a:cubicBezTo>
                <a:lnTo>
                  <a:pt x="0" y="62791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369" tIns="199151" rIns="312369" bIns="19915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 Вирусов</a:t>
            </a: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лилиния 9"/>
          <p:cNvSpPr/>
          <p:nvPr/>
        </p:nvSpPr>
        <p:spPr>
          <a:xfrm rot="20520000">
            <a:off x="5762125" y="3224358"/>
            <a:ext cx="427849" cy="39939"/>
          </a:xfrm>
          <a:custGeom>
            <a:avLst/>
            <a:gdLst>
              <a:gd name="connsiteX0" fmla="*/ 0 w 427849"/>
              <a:gd name="connsiteY0" fmla="*/ 19969 h 39939"/>
              <a:gd name="connsiteX1" fmla="*/ 427849 w 427849"/>
              <a:gd name="connsiteY1" fmla="*/ 19969 h 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849" h="39939">
                <a:moveTo>
                  <a:pt x="0" y="19969"/>
                </a:moveTo>
                <a:lnTo>
                  <a:pt x="427849" y="19969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5928" tIns="9273" rIns="215928" bIns="9273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11" name="Полилиния 10"/>
          <p:cNvSpPr/>
          <p:nvPr/>
        </p:nvSpPr>
        <p:spPr>
          <a:xfrm>
            <a:off x="6068946" y="2237573"/>
            <a:ext cx="2217829" cy="1293904"/>
          </a:xfrm>
          <a:custGeom>
            <a:avLst/>
            <a:gdLst>
              <a:gd name="connsiteX0" fmla="*/ 0 w 2028922"/>
              <a:gd name="connsiteY0" fmla="*/ 646952 h 1293904"/>
              <a:gd name="connsiteX1" fmla="*/ 468991 w 2028922"/>
              <a:gd name="connsiteY1" fmla="*/ 101482 h 1293904"/>
              <a:gd name="connsiteX2" fmla="*/ 1014462 w 2028922"/>
              <a:gd name="connsiteY2" fmla="*/ 1 h 1293904"/>
              <a:gd name="connsiteX3" fmla="*/ 1559933 w 2028922"/>
              <a:gd name="connsiteY3" fmla="*/ 101483 h 1293904"/>
              <a:gd name="connsiteX4" fmla="*/ 2028922 w 2028922"/>
              <a:gd name="connsiteY4" fmla="*/ 646955 h 1293904"/>
              <a:gd name="connsiteX5" fmla="*/ 1559931 w 2028922"/>
              <a:gd name="connsiteY5" fmla="*/ 1192426 h 1293904"/>
              <a:gd name="connsiteX6" fmla="*/ 1014460 w 2028922"/>
              <a:gd name="connsiteY6" fmla="*/ 1293907 h 1293904"/>
              <a:gd name="connsiteX7" fmla="*/ 468989 w 2028922"/>
              <a:gd name="connsiteY7" fmla="*/ 1192425 h 1293904"/>
              <a:gd name="connsiteX8" fmla="*/ -1 w 2028922"/>
              <a:gd name="connsiteY8" fmla="*/ 646953 h 1293904"/>
              <a:gd name="connsiteX9" fmla="*/ 0 w 2028922"/>
              <a:gd name="connsiteY9" fmla="*/ 646952 h 129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922" h="1293904">
                <a:moveTo>
                  <a:pt x="0" y="646952"/>
                </a:moveTo>
                <a:cubicBezTo>
                  <a:pt x="1" y="425982"/>
                  <a:pt x="176848" y="220296"/>
                  <a:pt x="468991" y="101482"/>
                </a:cubicBezTo>
                <a:cubicBezTo>
                  <a:pt x="631944" y="35209"/>
                  <a:pt x="821192" y="1"/>
                  <a:pt x="1014462" y="1"/>
                </a:cubicBezTo>
                <a:cubicBezTo>
                  <a:pt x="1207732" y="1"/>
                  <a:pt x="1396980" y="35210"/>
                  <a:pt x="1559933" y="101483"/>
                </a:cubicBezTo>
                <a:cubicBezTo>
                  <a:pt x="1852076" y="220298"/>
                  <a:pt x="2028923" y="425985"/>
                  <a:pt x="2028922" y="646955"/>
                </a:cubicBezTo>
                <a:cubicBezTo>
                  <a:pt x="2028922" y="867925"/>
                  <a:pt x="1852075" y="1073611"/>
                  <a:pt x="1559931" y="1192426"/>
                </a:cubicBezTo>
                <a:cubicBezTo>
                  <a:pt x="1396978" y="1258699"/>
                  <a:pt x="1207730" y="1293907"/>
                  <a:pt x="1014460" y="1293907"/>
                </a:cubicBezTo>
                <a:cubicBezTo>
                  <a:pt x="821190" y="1293907"/>
                  <a:pt x="631942" y="1258699"/>
                  <a:pt x="468989" y="1192425"/>
                </a:cubicBezTo>
                <a:cubicBezTo>
                  <a:pt x="176846" y="1073610"/>
                  <a:pt x="-1" y="867923"/>
                  <a:pt x="-1" y="646953"/>
                </a:cubicBezTo>
                <a:lnTo>
                  <a:pt x="0" y="646952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812566"/>
              <a:satOff val="-4220"/>
              <a:lumOff val="-686"/>
              <a:alphaOff val="0"/>
            </a:schemeClr>
          </a:fillRef>
          <a:effectRef idx="2">
            <a:schemeClr val="accent3">
              <a:hueOff val="2812566"/>
              <a:satOff val="-4220"/>
              <a:lumOff val="-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369" tIns="204728" rIns="312369" bIns="20472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 Бактерий</a:t>
            </a: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лилиния 11"/>
          <p:cNvSpPr/>
          <p:nvPr/>
        </p:nvSpPr>
        <p:spPr>
          <a:xfrm rot="3240000">
            <a:off x="5032124" y="4918612"/>
            <a:ext cx="878742" cy="39939"/>
          </a:xfrm>
          <a:custGeom>
            <a:avLst/>
            <a:gdLst>
              <a:gd name="connsiteX0" fmla="*/ 0 w 878742"/>
              <a:gd name="connsiteY0" fmla="*/ 19969 h 39939"/>
              <a:gd name="connsiteX1" fmla="*/ 878742 w 878742"/>
              <a:gd name="connsiteY1" fmla="*/ 19969 h 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742" h="39939">
                <a:moveTo>
                  <a:pt x="0" y="19969"/>
                </a:moveTo>
                <a:lnTo>
                  <a:pt x="878742" y="19969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0102" tIns="-1999" rIns="430102" bIns="-2000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13" name="Полилиния 12"/>
          <p:cNvSpPr/>
          <p:nvPr/>
        </p:nvSpPr>
        <p:spPr>
          <a:xfrm>
            <a:off x="4716016" y="5247695"/>
            <a:ext cx="2422580" cy="1178337"/>
          </a:xfrm>
          <a:custGeom>
            <a:avLst/>
            <a:gdLst>
              <a:gd name="connsiteX0" fmla="*/ 0 w 2028922"/>
              <a:gd name="connsiteY0" fmla="*/ 589169 h 1178337"/>
              <a:gd name="connsiteX1" fmla="*/ 504983 w 2028922"/>
              <a:gd name="connsiteY1" fmla="*/ 79691 h 1178337"/>
              <a:gd name="connsiteX2" fmla="*/ 1014462 w 2028922"/>
              <a:gd name="connsiteY2" fmla="*/ 1 h 1178337"/>
              <a:gd name="connsiteX3" fmla="*/ 1523942 w 2028922"/>
              <a:gd name="connsiteY3" fmla="*/ 79691 h 1178337"/>
              <a:gd name="connsiteX4" fmla="*/ 2028923 w 2028922"/>
              <a:gd name="connsiteY4" fmla="*/ 589172 h 1178337"/>
              <a:gd name="connsiteX5" fmla="*/ 1523941 w 2028922"/>
              <a:gd name="connsiteY5" fmla="*/ 1098651 h 1178337"/>
              <a:gd name="connsiteX6" fmla="*/ 1014462 w 2028922"/>
              <a:gd name="connsiteY6" fmla="*/ 1178341 h 1178337"/>
              <a:gd name="connsiteX7" fmla="*/ 504983 w 2028922"/>
              <a:gd name="connsiteY7" fmla="*/ 1098651 h 1178337"/>
              <a:gd name="connsiteX8" fmla="*/ 2 w 2028922"/>
              <a:gd name="connsiteY8" fmla="*/ 589171 h 1178337"/>
              <a:gd name="connsiteX9" fmla="*/ 0 w 2028922"/>
              <a:gd name="connsiteY9" fmla="*/ 589169 h 117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922" h="1178337">
                <a:moveTo>
                  <a:pt x="0" y="589169"/>
                </a:moveTo>
                <a:cubicBezTo>
                  <a:pt x="1" y="379218"/>
                  <a:pt x="192375" y="185131"/>
                  <a:pt x="504983" y="79691"/>
                </a:cubicBezTo>
                <a:cubicBezTo>
                  <a:pt x="659734" y="27494"/>
                  <a:pt x="835506" y="1"/>
                  <a:pt x="1014462" y="1"/>
                </a:cubicBezTo>
                <a:cubicBezTo>
                  <a:pt x="1193419" y="1"/>
                  <a:pt x="1369190" y="27494"/>
                  <a:pt x="1523942" y="79691"/>
                </a:cubicBezTo>
                <a:cubicBezTo>
                  <a:pt x="1836550" y="185132"/>
                  <a:pt x="2028924" y="379220"/>
                  <a:pt x="2028923" y="589172"/>
                </a:cubicBezTo>
                <a:cubicBezTo>
                  <a:pt x="2028923" y="799123"/>
                  <a:pt x="1836549" y="993210"/>
                  <a:pt x="1523941" y="1098651"/>
                </a:cubicBezTo>
                <a:cubicBezTo>
                  <a:pt x="1369190" y="1150848"/>
                  <a:pt x="1193418" y="1178341"/>
                  <a:pt x="1014462" y="1178341"/>
                </a:cubicBezTo>
                <a:cubicBezTo>
                  <a:pt x="835506" y="1178341"/>
                  <a:pt x="659734" y="1150848"/>
                  <a:pt x="504983" y="1098651"/>
                </a:cubicBezTo>
                <a:cubicBezTo>
                  <a:pt x="192375" y="993210"/>
                  <a:pt x="1" y="799122"/>
                  <a:pt x="2" y="589171"/>
                </a:cubicBezTo>
                <a:lnTo>
                  <a:pt x="0" y="58916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369" tIns="187803" rIns="312369" bIns="18780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 Животных</a:t>
            </a: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олилиния 13"/>
          <p:cNvSpPr/>
          <p:nvPr/>
        </p:nvSpPr>
        <p:spPr>
          <a:xfrm rot="18360000">
            <a:off x="3233132" y="4918611"/>
            <a:ext cx="878743" cy="39940"/>
          </a:xfrm>
          <a:custGeom>
            <a:avLst/>
            <a:gdLst>
              <a:gd name="connsiteX0" fmla="*/ 0 w 878742"/>
              <a:gd name="connsiteY0" fmla="*/ 19969 h 39939"/>
              <a:gd name="connsiteX1" fmla="*/ 878742 w 878742"/>
              <a:gd name="connsiteY1" fmla="*/ 19969 h 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742" h="39939">
                <a:moveTo>
                  <a:pt x="878742" y="19970"/>
                </a:moveTo>
                <a:lnTo>
                  <a:pt x="0" y="1997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0101" tIns="-1999" rIns="430104" bIns="-1999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15" name="Полилиния 14"/>
          <p:cNvSpPr/>
          <p:nvPr/>
        </p:nvSpPr>
        <p:spPr>
          <a:xfrm>
            <a:off x="1666160" y="5431841"/>
            <a:ext cx="2280756" cy="1178337"/>
          </a:xfrm>
          <a:custGeom>
            <a:avLst/>
            <a:gdLst>
              <a:gd name="connsiteX0" fmla="*/ 0 w 2028922"/>
              <a:gd name="connsiteY0" fmla="*/ 589169 h 1178337"/>
              <a:gd name="connsiteX1" fmla="*/ 504983 w 2028922"/>
              <a:gd name="connsiteY1" fmla="*/ 79691 h 1178337"/>
              <a:gd name="connsiteX2" fmla="*/ 1014462 w 2028922"/>
              <a:gd name="connsiteY2" fmla="*/ 1 h 1178337"/>
              <a:gd name="connsiteX3" fmla="*/ 1523942 w 2028922"/>
              <a:gd name="connsiteY3" fmla="*/ 79691 h 1178337"/>
              <a:gd name="connsiteX4" fmla="*/ 2028923 w 2028922"/>
              <a:gd name="connsiteY4" fmla="*/ 589172 h 1178337"/>
              <a:gd name="connsiteX5" fmla="*/ 1523941 w 2028922"/>
              <a:gd name="connsiteY5" fmla="*/ 1098651 h 1178337"/>
              <a:gd name="connsiteX6" fmla="*/ 1014462 w 2028922"/>
              <a:gd name="connsiteY6" fmla="*/ 1178341 h 1178337"/>
              <a:gd name="connsiteX7" fmla="*/ 504983 w 2028922"/>
              <a:gd name="connsiteY7" fmla="*/ 1098651 h 1178337"/>
              <a:gd name="connsiteX8" fmla="*/ 2 w 2028922"/>
              <a:gd name="connsiteY8" fmla="*/ 589171 h 1178337"/>
              <a:gd name="connsiteX9" fmla="*/ 0 w 2028922"/>
              <a:gd name="connsiteY9" fmla="*/ 589169 h 117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922" h="1178337">
                <a:moveTo>
                  <a:pt x="0" y="589169"/>
                </a:moveTo>
                <a:cubicBezTo>
                  <a:pt x="1" y="379218"/>
                  <a:pt x="192375" y="185131"/>
                  <a:pt x="504983" y="79691"/>
                </a:cubicBezTo>
                <a:cubicBezTo>
                  <a:pt x="659734" y="27494"/>
                  <a:pt x="835506" y="1"/>
                  <a:pt x="1014462" y="1"/>
                </a:cubicBezTo>
                <a:cubicBezTo>
                  <a:pt x="1193419" y="1"/>
                  <a:pt x="1369190" y="27494"/>
                  <a:pt x="1523942" y="79691"/>
                </a:cubicBezTo>
                <a:cubicBezTo>
                  <a:pt x="1836550" y="185132"/>
                  <a:pt x="2028924" y="379220"/>
                  <a:pt x="2028923" y="589172"/>
                </a:cubicBezTo>
                <a:cubicBezTo>
                  <a:pt x="2028923" y="799123"/>
                  <a:pt x="1836549" y="993210"/>
                  <a:pt x="1523941" y="1098651"/>
                </a:cubicBezTo>
                <a:cubicBezTo>
                  <a:pt x="1369190" y="1150848"/>
                  <a:pt x="1193418" y="1178341"/>
                  <a:pt x="1014462" y="1178341"/>
                </a:cubicBezTo>
                <a:cubicBezTo>
                  <a:pt x="835506" y="1178341"/>
                  <a:pt x="659734" y="1150848"/>
                  <a:pt x="504983" y="1098651"/>
                </a:cubicBezTo>
                <a:cubicBezTo>
                  <a:pt x="192375" y="993210"/>
                  <a:pt x="1" y="799122"/>
                  <a:pt x="2" y="589171"/>
                </a:cubicBezTo>
                <a:lnTo>
                  <a:pt x="0" y="58916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437698"/>
              <a:satOff val="-12660"/>
              <a:lumOff val="-2059"/>
              <a:alphaOff val="0"/>
            </a:schemeClr>
          </a:fillRef>
          <a:effectRef idx="2">
            <a:schemeClr val="accent3">
              <a:hueOff val="8437698"/>
              <a:satOff val="-12660"/>
              <a:lumOff val="-2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369" tIns="187803" rIns="312369" bIns="18780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 Растений</a:t>
            </a: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олилиния 15"/>
          <p:cNvSpPr/>
          <p:nvPr/>
        </p:nvSpPr>
        <p:spPr>
          <a:xfrm rot="1080000">
            <a:off x="2928162" y="3220261"/>
            <a:ext cx="454360" cy="39940"/>
          </a:xfrm>
          <a:custGeom>
            <a:avLst/>
            <a:gdLst>
              <a:gd name="connsiteX0" fmla="*/ 0 w 454359"/>
              <a:gd name="connsiteY0" fmla="*/ 19969 h 39939"/>
              <a:gd name="connsiteX1" fmla="*/ 454359 w 454359"/>
              <a:gd name="connsiteY1" fmla="*/ 19969 h 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4359" h="39939">
                <a:moveTo>
                  <a:pt x="454359" y="19970"/>
                </a:moveTo>
                <a:lnTo>
                  <a:pt x="0" y="1997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520" tIns="8612" rIns="228522" bIns="8610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17" name="Полилиния 16"/>
          <p:cNvSpPr/>
          <p:nvPr/>
        </p:nvSpPr>
        <p:spPr>
          <a:xfrm>
            <a:off x="777616" y="2388910"/>
            <a:ext cx="2028922" cy="1142567"/>
          </a:xfrm>
          <a:custGeom>
            <a:avLst/>
            <a:gdLst>
              <a:gd name="connsiteX0" fmla="*/ 0 w 2028922"/>
              <a:gd name="connsiteY0" fmla="*/ 571284 h 1142567"/>
              <a:gd name="connsiteX1" fmla="*/ 516681 w 2028922"/>
              <a:gd name="connsiteY1" fmla="*/ 73504 h 1142567"/>
              <a:gd name="connsiteX2" fmla="*/ 1014462 w 2028922"/>
              <a:gd name="connsiteY2" fmla="*/ 1 h 1142567"/>
              <a:gd name="connsiteX3" fmla="*/ 1512243 w 2028922"/>
              <a:gd name="connsiteY3" fmla="*/ 73504 h 1142567"/>
              <a:gd name="connsiteX4" fmla="*/ 2028922 w 2028922"/>
              <a:gd name="connsiteY4" fmla="*/ 571286 h 1142567"/>
              <a:gd name="connsiteX5" fmla="*/ 1512242 w 2028922"/>
              <a:gd name="connsiteY5" fmla="*/ 1069067 h 1142567"/>
              <a:gd name="connsiteX6" fmla="*/ 1014461 w 2028922"/>
              <a:gd name="connsiteY6" fmla="*/ 1142570 h 1142567"/>
              <a:gd name="connsiteX7" fmla="*/ 516680 w 2028922"/>
              <a:gd name="connsiteY7" fmla="*/ 1069067 h 1142567"/>
              <a:gd name="connsiteX8" fmla="*/ 1 w 2028922"/>
              <a:gd name="connsiteY8" fmla="*/ 571285 h 1142567"/>
              <a:gd name="connsiteX9" fmla="*/ 0 w 2028922"/>
              <a:gd name="connsiteY9" fmla="*/ 571284 h 114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922" h="1142567">
                <a:moveTo>
                  <a:pt x="0" y="571284"/>
                </a:moveTo>
                <a:cubicBezTo>
                  <a:pt x="1" y="364994"/>
                  <a:pt x="197492" y="174727"/>
                  <a:pt x="516681" y="73504"/>
                </a:cubicBezTo>
                <a:cubicBezTo>
                  <a:pt x="668631" y="25317"/>
                  <a:pt x="840074" y="1"/>
                  <a:pt x="1014462" y="1"/>
                </a:cubicBezTo>
                <a:cubicBezTo>
                  <a:pt x="1188850" y="1"/>
                  <a:pt x="1360293" y="25317"/>
                  <a:pt x="1512243" y="73504"/>
                </a:cubicBezTo>
                <a:cubicBezTo>
                  <a:pt x="1831433" y="174728"/>
                  <a:pt x="2028923" y="364996"/>
                  <a:pt x="2028922" y="571286"/>
                </a:cubicBezTo>
                <a:cubicBezTo>
                  <a:pt x="2028922" y="777576"/>
                  <a:pt x="1831431" y="967843"/>
                  <a:pt x="1512242" y="1069067"/>
                </a:cubicBezTo>
                <a:cubicBezTo>
                  <a:pt x="1360292" y="1117255"/>
                  <a:pt x="1188849" y="1142570"/>
                  <a:pt x="1014461" y="1142570"/>
                </a:cubicBezTo>
                <a:cubicBezTo>
                  <a:pt x="840073" y="1142570"/>
                  <a:pt x="668630" y="1117254"/>
                  <a:pt x="516680" y="1069067"/>
                </a:cubicBezTo>
                <a:cubicBezTo>
                  <a:pt x="197491" y="967843"/>
                  <a:pt x="0" y="777576"/>
                  <a:pt x="1" y="571285"/>
                </a:cubicBezTo>
                <a:lnTo>
                  <a:pt x="0" y="571284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369" tIns="182565" rIns="312369" bIns="1825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Царство Грибов</a:t>
            </a: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3357562"/>
            <a:ext cx="1666876" cy="125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599" y="212006"/>
            <a:ext cx="1595442" cy="1475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08" y="382400"/>
            <a:ext cx="1595442" cy="1531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097" y="5143512"/>
            <a:ext cx="1357322" cy="160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news-graphics-2007-_441817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000504"/>
            <a:ext cx="2010354" cy="1384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46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14313"/>
            <a:ext cx="5791200" cy="9286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</a:rPr>
              <a:t>Ивановский </a:t>
            </a:r>
            <a:br>
              <a:rPr lang="ru-RU" altLang="ru-RU" b="1" smtClean="0">
                <a:solidFill>
                  <a:srgbClr val="C00000"/>
                </a:solidFill>
              </a:rPr>
            </a:br>
            <a:r>
              <a:rPr lang="ru-RU" altLang="ru-RU" b="1" smtClean="0">
                <a:solidFill>
                  <a:srgbClr val="C00000"/>
                </a:solidFill>
              </a:rPr>
              <a:t>Дмитрий Иосифович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381000" y="1295400"/>
            <a:ext cx="5715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ahoma" pitchFamily="34" charset="0"/>
              </a:rPr>
              <a:t>Российский физиолог растений и микробиолог. </a:t>
            </a:r>
          </a:p>
          <a:p>
            <a:pPr algn="just" eaLnBrk="1" hangingPunct="1"/>
            <a:endParaRPr lang="ru-RU" altLang="ru-RU" sz="2000" dirty="0">
              <a:latin typeface="Tahoma" pitchFamily="34" charset="0"/>
            </a:endParaRPr>
          </a:p>
          <a:p>
            <a:pPr algn="just" eaLnBrk="1" hangingPunct="1"/>
            <a:r>
              <a:rPr lang="ru-RU" altLang="ru-RU" sz="2000" dirty="0">
                <a:latin typeface="Tahoma" pitchFamily="34" charset="0"/>
              </a:rPr>
              <a:t>Исследуя заболевания табака, впервые (1892) </a:t>
            </a:r>
          </a:p>
          <a:p>
            <a:pPr algn="just" eaLnBrk="1" hangingPunct="1"/>
            <a:r>
              <a:rPr lang="ru-RU" altLang="ru-RU" sz="2000" dirty="0">
                <a:latin typeface="Tahoma" pitchFamily="34" charset="0"/>
              </a:rPr>
              <a:t>открыл возбудителя табачной мозаики, </a:t>
            </a:r>
          </a:p>
          <a:p>
            <a:pPr algn="just" eaLnBrk="1" hangingPunct="1"/>
            <a:r>
              <a:rPr lang="ru-RU" altLang="ru-RU" sz="2000" dirty="0">
                <a:latin typeface="Tahoma" pitchFamily="34" charset="0"/>
              </a:rPr>
              <a:t>названного впоследствии </a:t>
            </a:r>
            <a:r>
              <a:rPr lang="ru-RU" altLang="ru-RU" sz="2000" dirty="0">
                <a:solidFill>
                  <a:srgbClr val="C00000"/>
                </a:solidFill>
                <a:latin typeface="Tahoma" pitchFamily="34" charset="0"/>
              </a:rPr>
              <a:t>вирусом. 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2700"/>
            <a:ext cx="267176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46" y="3640702"/>
            <a:ext cx="4427984" cy="295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pomidorchik.com/wp-content/uploads/2015/01/1320006454_image053-175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5200"/>
            <a:ext cx="190686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3505200" cy="484400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ru-RU" sz="3400" dirty="0" smtClean="0"/>
              <a:t>В 1898 </a:t>
            </a:r>
            <a:r>
              <a:rPr lang="en-GB" altLang="ru-RU" sz="3400" dirty="0" err="1" smtClean="0"/>
              <a:t>году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голландец</a:t>
            </a:r>
            <a:r>
              <a:rPr lang="en-GB" altLang="ru-RU" sz="3400" dirty="0" smtClean="0"/>
              <a:t> </a:t>
            </a:r>
            <a:r>
              <a:rPr lang="ru-RU" altLang="ru-RU" sz="3400" b="1" dirty="0" smtClean="0"/>
              <a:t>Мартин</a:t>
            </a:r>
            <a:r>
              <a:rPr lang="ru-RU" altLang="ru-RU" sz="3400" dirty="0" smtClean="0"/>
              <a:t> </a:t>
            </a:r>
            <a:r>
              <a:rPr lang="en-GB" altLang="ru-RU" sz="3400" b="1" dirty="0" err="1" smtClean="0"/>
              <a:t>Бейеринк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ввел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термин</a:t>
            </a:r>
            <a:r>
              <a:rPr lang="en-GB" altLang="ru-RU" sz="3400" dirty="0" smtClean="0"/>
              <a:t> «</a:t>
            </a:r>
            <a:r>
              <a:rPr lang="en-GB" altLang="ru-RU" sz="3400" dirty="0" err="1" smtClean="0"/>
              <a:t>вирус</a:t>
            </a:r>
            <a:r>
              <a:rPr lang="en-GB" altLang="ru-RU" sz="3400" dirty="0" smtClean="0"/>
              <a:t>» (</a:t>
            </a:r>
            <a:r>
              <a:rPr lang="en-GB" altLang="ru-RU" sz="3400" dirty="0" err="1" smtClean="0"/>
              <a:t>от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латинского</a:t>
            </a:r>
            <a:r>
              <a:rPr lang="en-GB" altLang="ru-RU" sz="3400" dirty="0" smtClean="0"/>
              <a:t> – «</a:t>
            </a:r>
            <a:r>
              <a:rPr lang="en-GB" altLang="ru-RU" sz="3400" dirty="0" err="1" smtClean="0"/>
              <a:t>яд</a:t>
            </a:r>
            <a:r>
              <a:rPr lang="en-GB" altLang="ru-RU" sz="3400" dirty="0" smtClean="0"/>
              <a:t>»), </a:t>
            </a:r>
            <a:r>
              <a:rPr lang="en-GB" altLang="ru-RU" sz="3400" dirty="0" err="1" smtClean="0"/>
              <a:t>чтобы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обозначить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инфекционную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природу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определенных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профильтрованных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растительных</a:t>
            </a:r>
            <a:r>
              <a:rPr lang="en-GB" altLang="ru-RU" sz="3400" dirty="0" smtClean="0"/>
              <a:t> </a:t>
            </a:r>
            <a:r>
              <a:rPr lang="en-GB" altLang="ru-RU" sz="3400" dirty="0" err="1" smtClean="0"/>
              <a:t>жидкостей</a:t>
            </a:r>
            <a:endParaRPr lang="en-GB" altLang="ru-RU" sz="3400" dirty="0" smtClean="0"/>
          </a:p>
          <a:p>
            <a:pPr eaLnBrk="1" hangingPunct="1">
              <a:buFont typeface="Times New Roman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ru-RU" dirty="0" smtClean="0">
              <a:latin typeface="Times New Roman" pitchFamily="18" charset="0"/>
            </a:endParaRPr>
          </a:p>
        </p:txBody>
      </p:sp>
      <p:pic>
        <p:nvPicPr>
          <p:cNvPr id="921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852988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3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66" y="188640"/>
            <a:ext cx="25241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28" y="1268760"/>
            <a:ext cx="6045756" cy="1143000"/>
          </a:xfrm>
        </p:spPr>
        <p:txBody>
          <a:bodyPr>
            <a:normAutofit fontScale="90000"/>
          </a:bodyPr>
          <a:lstStyle/>
          <a:p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 (лат. «Яд»)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неклеточный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инфекционный агент, который может воспроизводиться только </a:t>
            </a:r>
            <a:r>
              <a:rPr lang="ru-RU" sz="32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живых </a:t>
            </a:r>
            <a:r>
              <a:rPr lang="ru-RU" sz="32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33615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4989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9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8424863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57150" cmpd="sng">
                <a:solidFill>
                  <a:srgbClr val="66FF33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 b="1" smtClean="0">
                <a:solidFill>
                  <a:srgbClr val="C00000"/>
                </a:solidFill>
              </a:rPr>
              <a:t>Отличительные особенности вирусов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211638" y="2205038"/>
            <a:ext cx="615950" cy="431800"/>
          </a:xfrm>
          <a:prstGeom prst="leftArrow">
            <a:avLst>
              <a:gd name="adj1" fmla="val 50000"/>
              <a:gd name="adj2" fmla="val 3566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765175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2800" kern="300" dirty="0">
                <a:solidFill>
                  <a:srgbClr val="000000"/>
                </a:solidFill>
                <a:latin typeface="+mn-lt"/>
              </a:rPr>
              <a:t>Вирусы очень малы и различимы только в </a:t>
            </a:r>
            <a:r>
              <a:rPr lang="ru-RU" sz="2800" kern="300" dirty="0" smtClean="0">
                <a:solidFill>
                  <a:srgbClr val="000000"/>
                </a:solidFill>
              </a:rPr>
              <a:t>электронный</a:t>
            </a:r>
            <a:r>
              <a:rPr lang="ru-RU" sz="2800" kern="3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800" kern="300" dirty="0">
                <a:solidFill>
                  <a:srgbClr val="000000"/>
                </a:solidFill>
                <a:latin typeface="+mn-lt"/>
              </a:rPr>
              <a:t>микроскоп (от 15 до 400 </a:t>
            </a:r>
            <a:r>
              <a:rPr lang="ru-RU" sz="2800" kern="300" dirty="0" err="1">
                <a:solidFill>
                  <a:srgbClr val="000000"/>
                </a:solidFill>
                <a:latin typeface="+mn-lt"/>
              </a:rPr>
              <a:t>нм</a:t>
            </a:r>
            <a:r>
              <a:rPr lang="ru-RU" sz="2800" kern="300" dirty="0" smtClean="0">
                <a:solidFill>
                  <a:srgbClr val="000000"/>
                </a:solidFill>
                <a:latin typeface="+mn-lt"/>
              </a:rPr>
              <a:t>.);</a:t>
            </a:r>
            <a:endParaRPr lang="ru-RU" sz="2800" kern="3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692275" y="5588000"/>
            <a:ext cx="412750" cy="504825"/>
          </a:xfrm>
          <a:prstGeom prst="upArrow">
            <a:avLst>
              <a:gd name="adj1" fmla="val 50000"/>
              <a:gd name="adj2" fmla="val 3057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3889"/>
            <a:ext cx="6552727" cy="493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537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5028" y="286395"/>
            <a:ext cx="37489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kern="300" dirty="0" smtClean="0">
                <a:solidFill>
                  <a:srgbClr val="000000"/>
                </a:solidFill>
              </a:rPr>
              <a:t>2. НЕ </a:t>
            </a:r>
            <a:r>
              <a:rPr lang="ru-RU" sz="2800" kern="300" dirty="0">
                <a:solidFill>
                  <a:srgbClr val="000000"/>
                </a:solidFill>
              </a:rPr>
              <a:t>имеют клеточного строения, можно рассматривать как генетический элемент, состоящий из ДНК или РНК, одетый в защитную белковую или белково-липидную </a:t>
            </a:r>
            <a:r>
              <a:rPr lang="ru-RU" sz="2800" kern="300" dirty="0" smtClean="0">
                <a:solidFill>
                  <a:srgbClr val="000000"/>
                </a:solidFill>
              </a:rPr>
              <a:t>оболочку</a:t>
            </a:r>
            <a:r>
              <a:rPr lang="ru-RU" sz="2800" kern="300" dirty="0">
                <a:solidFill>
                  <a:srgbClr val="000000"/>
                </a:solidFill>
              </a:rPr>
              <a:t> </a:t>
            </a:r>
            <a:r>
              <a:rPr lang="ru-RU" sz="2800" kern="300" dirty="0" smtClean="0">
                <a:solidFill>
                  <a:srgbClr val="000000"/>
                </a:solidFill>
              </a:rPr>
              <a:t>( </a:t>
            </a:r>
            <a:r>
              <a:rPr lang="ru-RU" sz="2800" kern="300" dirty="0" err="1" smtClean="0">
                <a:solidFill>
                  <a:srgbClr val="000000"/>
                </a:solidFill>
              </a:rPr>
              <a:t>капсид</a:t>
            </a:r>
            <a:r>
              <a:rPr lang="ru-RU" sz="2800" kern="300" dirty="0" smtClean="0">
                <a:solidFill>
                  <a:srgbClr val="000000"/>
                </a:solidFill>
              </a:rPr>
              <a:t> или </a:t>
            </a:r>
            <a:r>
              <a:rPr lang="ru-RU" sz="2800" kern="300" dirty="0" err="1" smtClean="0">
                <a:solidFill>
                  <a:srgbClr val="000000"/>
                </a:solidFill>
              </a:rPr>
              <a:t>суперкапсид</a:t>
            </a:r>
            <a:r>
              <a:rPr lang="ru-RU" sz="2800" kern="300" dirty="0" smtClean="0">
                <a:solidFill>
                  <a:srgbClr val="000000"/>
                </a:solidFill>
              </a:rPr>
              <a:t>).</a:t>
            </a:r>
            <a:endParaRPr lang="ru-RU" sz="2800" kern="3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474345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6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984</TotalTime>
  <Words>558</Words>
  <Application>Microsoft Office PowerPoint</Application>
  <PresentationFormat>Экран (4:3)</PresentationFormat>
  <Paragraphs>110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Выберите правильные утверждения:</vt:lpstr>
      <vt:lpstr>О чем пойдет речь сегодня на уроке? </vt:lpstr>
      <vt:lpstr>Неклеточная форма жизни: вирусы</vt:lpstr>
      <vt:lpstr>Презентация PowerPoint</vt:lpstr>
      <vt:lpstr>Ивановский  Дмитрий Иосифович</vt:lpstr>
      <vt:lpstr>Презентация PowerPoint</vt:lpstr>
      <vt:lpstr>ВИРУС (лат. «Яд») -  неклеточный инфекционный агент, который может воспроизводиться только внутри живых клеток.</vt:lpstr>
      <vt:lpstr>Отличительные особенности вирусов</vt:lpstr>
      <vt:lpstr>Презентация PowerPoint</vt:lpstr>
      <vt:lpstr>Презентация PowerPoint</vt:lpstr>
      <vt:lpstr>Презентация PowerPoint</vt:lpstr>
      <vt:lpstr>Презентация PowerPoint</vt:lpstr>
      <vt:lpstr>Вирусы - внутриклеточные паразиты. Строение вирусов.</vt:lpstr>
      <vt:lpstr>Способы  проникновения вирусов в клетку</vt:lpstr>
      <vt:lpstr>Цикл развития вирусов</vt:lpstr>
      <vt:lpstr>Заболевания, человека, животных и растений, вызываемые вирусами</vt:lpstr>
      <vt:lpstr>Презентация PowerPoint</vt:lpstr>
      <vt:lpstr>Презентация PowerPoint</vt:lpstr>
      <vt:lpstr>Вирус СПИДа - ретровирус</vt:lpstr>
      <vt:lpstr>Презентация PowerPoint</vt:lpstr>
      <vt:lpstr>Бактериофаги</vt:lpstr>
      <vt:lpstr>Презентация PowerPoint</vt:lpstr>
      <vt:lpstr>Презентация PowerPoint</vt:lpstr>
      <vt:lpstr>Домашнее 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Неклеточная форма жизни: вирусы</dc:title>
  <dc:creator>larionovs</dc:creator>
  <cp:lastModifiedBy>User</cp:lastModifiedBy>
  <cp:revision>19</cp:revision>
  <dcterms:created xsi:type="dcterms:W3CDTF">2020-10-07T13:39:14Z</dcterms:created>
  <dcterms:modified xsi:type="dcterms:W3CDTF">2022-11-29T00:34:14Z</dcterms:modified>
</cp:coreProperties>
</file>