
<file path=[Content_Types].xml><?xml version="1.0" encoding="utf-8"?>
<Types xmlns="http://schemas.openxmlformats.org/package/2006/content-types">
  <Default Extension="png" ContentType="image/png"/>
  <Default Extension="webp" ContentType="vide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7" r:id="rId11"/>
    <p:sldId id="268" r:id="rId12"/>
    <p:sldId id="264" r:id="rId13"/>
    <p:sldId id="265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9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3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655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5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5225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36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30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9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0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0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7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2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3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0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6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0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p"/><Relationship Id="rId1" Type="http://schemas.microsoft.com/office/2007/relationships/media" Target="../media/media1.web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E83C4-02C0-463E-8BB9-827775C91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творческой активности у обучающихся с ОВЗ на занятиях по коррекции </a:t>
            </a:r>
            <a:r>
              <a:rPr lang="ru-RU" sz="3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артикуляторно</a:t>
            </a:r>
            <a:r>
              <a:rPr lang="ru-RU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-акустической </a:t>
            </a:r>
            <a:r>
              <a:rPr lang="ru-RU" sz="3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36CB3C-B6DD-49C3-A69A-AB7707DB3E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привычки, как способ мотивации к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 младших школьников».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>
                <a:solidFill>
                  <a:schemeClr val="accent2">
                    <a:lumMod val="50000"/>
                  </a:schemeClr>
                </a:solidFill>
              </a:rPr>
              <a:t>Учитель-логопед Рязанова Ю.А.</a:t>
            </a:r>
          </a:p>
        </p:txBody>
      </p:sp>
    </p:spTree>
    <p:extLst>
      <p:ext uri="{BB962C8B-B14F-4D97-AF65-F5344CB8AC3E}">
        <p14:creationId xmlns:p14="http://schemas.microsoft.com/office/powerpoint/2010/main" val="377914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7F456-F4CA-4BC6-B802-A75FDE0D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-графические элементы 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EA23C5-4952-4469-8BA0-8F91671C1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схемы;</a:t>
            </a:r>
          </a:p>
          <a:p>
            <a:endParaRPr lang="ru-RU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314986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6D486-FF25-458F-8BDF-DA62B6C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282AA5-D378-42F7-8F26-FBC118B31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91635"/>
            <a:ext cx="3848246" cy="354893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0FE471-563F-48D7-870E-39229BA7C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" y="3784836"/>
            <a:ext cx="4543101" cy="18141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13069" y="609600"/>
            <a:ext cx="190361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Стрелка вниз обозначает звук С, поскольку при произношении данного звука кончик языка упирается в основание нижних резцов, а стрелка вверх обозначает звук Ш, так при произношении данного звука язык за </a:t>
            </a:r>
            <a:r>
              <a:rPr lang="ru-RU" sz="1600" dirty="0" smtClean="0"/>
              <a:t>верхними </a:t>
            </a:r>
            <a:r>
              <a:rPr lang="ru-RU" sz="1600" dirty="0"/>
              <a:t>зубами в форме «чашечки».</a:t>
            </a:r>
          </a:p>
        </p:txBody>
      </p:sp>
    </p:spTree>
    <p:extLst>
      <p:ext uri="{BB962C8B-B14F-4D97-AF65-F5344CB8AC3E}">
        <p14:creationId xmlns:p14="http://schemas.microsoft.com/office/powerpoint/2010/main" val="417341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EC3A7-AC03-419E-8C5C-01278F22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мимика, жесты,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пантомимика.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03300-1E9F-40F2-8B18-0A94ECDEE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300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  <a:ea typeface="+mj-ea"/>
                <a:cs typeface="+mj-cs"/>
              </a:rPr>
              <a:t> помогает усвоить артикуляционные особенности произношения звуков, научиться их характеризовать</a:t>
            </a: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  <a:ea typeface="+mj-ea"/>
                <a:cs typeface="+mj-cs"/>
              </a:rPr>
              <a:t>. Используется на </a:t>
            </a:r>
            <a:r>
              <a:rPr lang="ru-RU" sz="3300" smtClean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  <a:ea typeface="+mj-ea"/>
                <a:cs typeface="+mj-cs"/>
              </a:rPr>
              <a:t>динамических паузах.</a:t>
            </a:r>
            <a:endParaRPr lang="ru-RU" sz="33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29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CC53-8FF5-45E9-A209-FD56F8D4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использование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здоровьесберегающих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технологий: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7680-E82D-4237-ACA3-12BAF5D51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пальчиковая гимнастика;</a:t>
            </a:r>
          </a:p>
          <a:p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физминутка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дыхательная гимнастика.</a:t>
            </a:r>
          </a:p>
        </p:txBody>
      </p:sp>
    </p:spTree>
    <p:extLst>
      <p:ext uri="{BB962C8B-B14F-4D97-AF65-F5344CB8AC3E}">
        <p14:creationId xmlns:p14="http://schemas.microsoft.com/office/powerpoint/2010/main" val="1648935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61AAD-B759-4EC5-B375-8A820850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-раздаточные материал: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BBAFBC-43DD-4357-907E-75A7109A0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колокольчики;</a:t>
            </a:r>
          </a:p>
          <a:p>
            <a:r>
              <a:rPr lang="ru-RU" sz="3600" dirty="0"/>
              <a:t>карточки ;</a:t>
            </a:r>
          </a:p>
          <a:p>
            <a:r>
              <a:rPr lang="ru-RU" sz="3600" dirty="0"/>
              <a:t>Наклейки- колокольчики</a:t>
            </a:r>
          </a:p>
        </p:txBody>
      </p:sp>
    </p:spTree>
    <p:extLst>
      <p:ext uri="{BB962C8B-B14F-4D97-AF65-F5344CB8AC3E}">
        <p14:creationId xmlns:p14="http://schemas.microsoft.com/office/powerpoint/2010/main" val="377130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651D2-052D-4A27-AEBB-0EA1683F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-карточки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C87D959-F7CE-418C-94F3-1FAC9E1C9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274" y="1371601"/>
            <a:ext cx="6458038" cy="45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93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9524D-1F74-4D41-8426-C17AA2B7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-система поощрений: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A98C32-D6C4-496A-817A-5C1912C9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-</a:t>
            </a:r>
            <a:r>
              <a:rPr lang="ru-RU" sz="3000" b="1" dirty="0"/>
              <a:t>словесное одобрение;</a:t>
            </a:r>
          </a:p>
          <a:p>
            <a:r>
              <a:rPr lang="ru-RU" sz="3000" b="1" dirty="0"/>
              <a:t>-забавные наклейки;</a:t>
            </a:r>
          </a:p>
          <a:p>
            <a:r>
              <a:rPr lang="ru-RU" sz="3000" b="1" dirty="0"/>
              <a:t>-мелкие игрушки;</a:t>
            </a:r>
          </a:p>
          <a:p>
            <a:r>
              <a:rPr lang="ru-RU" sz="3000" b="1" dirty="0"/>
              <a:t>-оценка «отлично» по русскому языку.</a:t>
            </a:r>
          </a:p>
        </p:txBody>
      </p:sp>
    </p:spTree>
    <p:extLst>
      <p:ext uri="{BB962C8B-B14F-4D97-AF65-F5344CB8AC3E}">
        <p14:creationId xmlns:p14="http://schemas.microsoft.com/office/powerpoint/2010/main" val="81854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D3182-7615-437F-A2D2-240BB98F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частичное нарушение процесса письма, проявляющееся в стойких, повторяющихся ошибках, обусловленных несформированностью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высших психических функций.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D7252F-C71C-4EE4-A6EE-D22F1F5D4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 </a:t>
            </a:r>
            <a:r>
              <a:rPr lang="ru-RU" sz="7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</a:t>
            </a:r>
            <a:r>
              <a:rPr lang="ru-RU" sz="7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артикуляторно</a:t>
            </a:r>
            <a:r>
              <a:rPr lang="ru-RU" sz="7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-акустической </a:t>
            </a:r>
            <a:r>
              <a:rPr lang="ru-RU" sz="7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7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лежит отражение неправильного произношения  на письме. На письмо переносятся замены и реже пропуски. Замена, пропуски букв соответствуют заменам и пропускам звуков в устной речи.</a:t>
            </a:r>
          </a:p>
          <a:p>
            <a:endParaRPr lang="ru-RU" sz="2100" b="1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509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7E668-394B-435F-91FA-6E88544BF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</a:t>
            </a:r>
          </a:p>
        </p:txBody>
      </p:sp>
      <p:pic>
        <p:nvPicPr>
          <p:cNvPr id="4" name="20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113" y="1535502"/>
            <a:ext cx="6124185" cy="4506523"/>
          </a:xfrm>
        </p:spPr>
      </p:pic>
    </p:spTree>
    <p:extLst>
      <p:ext uri="{BB962C8B-B14F-4D97-AF65-F5344CB8AC3E}">
        <p14:creationId xmlns:p14="http://schemas.microsoft.com/office/powerpoint/2010/main" val="380020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32427-9006-4DA7-B393-20995582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100" b="1" dirty="0">
                <a:solidFill>
                  <a:schemeClr val="accent2">
                    <a:lumMod val="50000"/>
                  </a:schemeClr>
                </a:solidFill>
              </a:rPr>
              <a:t>Работа по коррекции данного вида </a:t>
            </a:r>
            <a:r>
              <a:rPr lang="ru-RU" sz="2100" b="1" dirty="0" err="1">
                <a:solidFill>
                  <a:schemeClr val="accent2">
                    <a:lumMod val="50000"/>
                  </a:schemeClr>
                </a:solidFill>
              </a:rPr>
              <a:t>дисграфии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</a:rPr>
              <a:t> опирается на порядок появления  и формирования звуков в онтогенезе: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19E872-B839-436B-B042-B7527CC0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100" b="1" dirty="0"/>
              <a:t>1. Гласные звуки</a:t>
            </a:r>
          </a:p>
          <a:p>
            <a:r>
              <a:rPr lang="ru-RU" sz="2100" b="1" dirty="0"/>
              <a:t>2. Согласные звуки:</a:t>
            </a:r>
          </a:p>
          <a:p>
            <a:r>
              <a:rPr lang="ru-RU" sz="2100" b="1" dirty="0"/>
              <a:t>- свистящие</a:t>
            </a:r>
          </a:p>
          <a:p>
            <a:r>
              <a:rPr lang="ru-RU" sz="2100" b="1" dirty="0"/>
              <a:t>-шипящие</a:t>
            </a:r>
          </a:p>
          <a:p>
            <a:r>
              <a:rPr lang="ru-RU" sz="2100" b="1" dirty="0"/>
              <a:t>-аффрикаты</a:t>
            </a:r>
          </a:p>
          <a:p>
            <a:r>
              <a:rPr lang="ru-RU" sz="2100" b="1" dirty="0"/>
              <a:t>-сонорные</a:t>
            </a:r>
          </a:p>
          <a:p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215035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03171-98BD-45A8-9DB2-B88CCDD9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300" b="1" dirty="0">
                <a:solidFill>
                  <a:schemeClr val="accent2">
                    <a:lumMod val="50000"/>
                  </a:schemeClr>
                </a:solidFill>
              </a:rPr>
              <a:t>Педагогические привычки: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E0D97-94F1-48CD-80EB-F71490E2D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-форма занятий (индивидуальные, групповые фронтальные);</a:t>
            </a:r>
          </a:p>
          <a:p>
            <a:r>
              <a:rPr lang="ru-RU" sz="1800" dirty="0"/>
              <a:t>-эмоциональный настрой (стихи, загадки, короткие сказки, картинки, беседа);</a:t>
            </a:r>
          </a:p>
          <a:p>
            <a:r>
              <a:rPr lang="ru-RU" sz="1800" dirty="0"/>
              <a:t>(Сказка про звуки и буквы.</a:t>
            </a:r>
          </a:p>
          <a:p>
            <a:pPr>
              <a:buFontTx/>
              <a:buChar char="-"/>
            </a:pPr>
            <a:r>
              <a:rPr lang="ru-RU" sz="1800" dirty="0"/>
              <a:t>Давным-давно жили-были звуки. Ходили звуки по свету, но никто их не видел, только слышали. Однажды их записали на доске, и стали они видимыми. С тех пор называют их буквами).</a:t>
            </a:r>
          </a:p>
          <a:p>
            <a:pPr>
              <a:buFontTx/>
              <a:buChar char="-"/>
            </a:pP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70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E0B8B-A34D-4635-BDE1-55771498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Зашептала тихо мышь: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Что ж, сыночек, ты не спишь?»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Я дрожу,- сказал он мыши,-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 в лесу я страшный слышу».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Ты не бойся, мой малыш,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дождик,-шепчет мышь.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5330EB7-0192-49EB-8D11-65F84CEC8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0346" y="2503571"/>
            <a:ext cx="2911078" cy="291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F51F-CBFD-4ED7-A065-ECBC2DF9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использование звуковой наглядности: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A67ECF-7DA8-4FB7-A8B8-A48AB9431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реальные звуки;</a:t>
            </a:r>
          </a:p>
          <a:p>
            <a:endParaRPr lang="ru-RU" sz="4400" dirty="0"/>
          </a:p>
          <a:p>
            <a:r>
              <a:rPr lang="ru-RU" sz="4400" dirty="0"/>
              <a:t>аудиозапись.</a:t>
            </a:r>
          </a:p>
        </p:txBody>
      </p:sp>
    </p:spTree>
    <p:extLst>
      <p:ext uri="{BB962C8B-B14F-4D97-AF65-F5344CB8AC3E}">
        <p14:creationId xmlns:p14="http://schemas.microsoft.com/office/powerpoint/2010/main" val="99083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03BC7-630E-4FC4-A7DE-ACD9DB591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-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использование игровых технологий: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367349-3A09-4F6B-BD21-B6DDFAD3E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игры с буквами, слогами. (написание буквы в воздухе,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</a:rPr>
              <a:t>дидакт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. игры «Чудесный мешочек», «Урожай» и т.д.).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73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4F866-7452-43E1-9CC3-A5E8A1F2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228B5A-28DE-470B-92ED-74601CB57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240" y="609600"/>
            <a:ext cx="6512429" cy="452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4771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</TotalTime>
  <Words>351</Words>
  <Application>Microsoft Office PowerPoint</Application>
  <PresentationFormat>Экран (4:3)</PresentationFormat>
  <Paragraphs>50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Аспект</vt:lpstr>
      <vt:lpstr>«Развитие творческой активности у обучающихся с ОВЗ на занятиях по коррекции артикуляторно-акустической дисграфии.</vt:lpstr>
      <vt:lpstr>Дисграфия - частичное нарушение процесса письма, проявляющееся в стойких, повторяющихся ошибках, обусловленных несформированностью высших психических функций.</vt:lpstr>
      <vt:lpstr>образец</vt:lpstr>
      <vt:lpstr>Работа по коррекции данного вида дисграфии опирается на порядок появления  и формирования звуков в онтогенезе:</vt:lpstr>
      <vt:lpstr>Педагогические привычки:</vt:lpstr>
      <vt:lpstr>Зашептала тихо мышь:  « Что ж, сыночек, ты не спишь?»  « Я дрожу,- сказал он мыши,-  Шум в лесу я страшный слышу».  « Ты не бойся, мой малыш,  Это дождик,-шепчет мышь.</vt:lpstr>
      <vt:lpstr>-использование звуковой наглядности:</vt:lpstr>
      <vt:lpstr>- использование игровых технологий: </vt:lpstr>
      <vt:lpstr>Презентация PowerPoint</vt:lpstr>
      <vt:lpstr>-графические элементы :</vt:lpstr>
      <vt:lpstr>Презентация PowerPoint</vt:lpstr>
      <vt:lpstr>-мимика, жесты, пантомимика.   </vt:lpstr>
      <vt:lpstr>-использование здоровьесберегающих технологий:  </vt:lpstr>
      <vt:lpstr>-раздаточные материал:</vt:lpstr>
      <vt:lpstr>-карточки</vt:lpstr>
      <vt:lpstr>-система поощрений: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творческой активности у обучающихся с ОВЗ на занятиях по коррекции артикуляторно-акустической дисграфии.</dc:title>
  <dc:creator>Юля Рязанова</dc:creator>
  <cp:lastModifiedBy>Юля</cp:lastModifiedBy>
  <cp:revision>25</cp:revision>
  <dcterms:created xsi:type="dcterms:W3CDTF">2022-10-22T14:32:34Z</dcterms:created>
  <dcterms:modified xsi:type="dcterms:W3CDTF">2024-03-17T18:30:32Z</dcterms:modified>
</cp:coreProperties>
</file>