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  <p:sldMasterId id="2147483676" r:id="rId2"/>
  </p:sldMasterIdLst>
  <p:notesMasterIdLst>
    <p:notesMasterId r:id="rId36"/>
  </p:notesMasterIdLst>
  <p:sldIdLst>
    <p:sldId id="256" r:id="rId3"/>
    <p:sldId id="290" r:id="rId4"/>
    <p:sldId id="293" r:id="rId5"/>
    <p:sldId id="292" r:id="rId6"/>
    <p:sldId id="291" r:id="rId7"/>
    <p:sldId id="257" r:id="rId8"/>
    <p:sldId id="259" r:id="rId9"/>
    <p:sldId id="260" r:id="rId10"/>
    <p:sldId id="261" r:id="rId11"/>
    <p:sldId id="262" r:id="rId12"/>
    <p:sldId id="304" r:id="rId13"/>
    <p:sldId id="270" r:id="rId14"/>
    <p:sldId id="271" r:id="rId15"/>
    <p:sldId id="308" r:id="rId16"/>
    <p:sldId id="312" r:id="rId17"/>
    <p:sldId id="272" r:id="rId18"/>
    <p:sldId id="302" r:id="rId19"/>
    <p:sldId id="305" r:id="rId20"/>
    <p:sldId id="306" r:id="rId21"/>
    <p:sldId id="273" r:id="rId22"/>
    <p:sldId id="274" r:id="rId23"/>
    <p:sldId id="275" r:id="rId24"/>
    <p:sldId id="276" r:id="rId25"/>
    <p:sldId id="277" r:id="rId26"/>
    <p:sldId id="315" r:id="rId27"/>
    <p:sldId id="316" r:id="rId28"/>
    <p:sldId id="314" r:id="rId29"/>
    <p:sldId id="279" r:id="rId30"/>
    <p:sldId id="284" r:id="rId31"/>
    <p:sldId id="285" r:id="rId32"/>
    <p:sldId id="286" r:id="rId33"/>
    <p:sldId id="287" r:id="rId34"/>
    <p:sldId id="289" r:id="rId3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4" autoAdjust="0"/>
    <p:restoredTop sz="94660"/>
  </p:normalViewPr>
  <p:slideViewPr>
    <p:cSldViewPr>
      <p:cViewPr>
        <p:scale>
          <a:sx n="70" d="100"/>
          <a:sy n="70" d="100"/>
        </p:scale>
        <p:origin x="-3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7466-4BB5-4EDB-BD9A-E11C754AA1B7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428EF-388A-4D2E-A037-5E296290F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5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428EF-388A-4D2E-A037-5E296290FF9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7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428EF-388A-4D2E-A037-5E296290FF9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0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73E87"/>
                </a:solidFill>
              </a:rPr>
              <a:pPr/>
              <a:t>8/23/2023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5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73E87"/>
                </a:solidFill>
              </a:rPr>
              <a:pPr/>
              <a:t>8/23/2023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92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4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7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73E87"/>
                </a:solidFill>
              </a:rPr>
              <a:pPr/>
              <a:t>8/23/2023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0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73E87"/>
                </a:solidFill>
              </a:rPr>
              <a:pPr/>
              <a:t>8/23/2023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0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73E87"/>
                </a:solidFill>
              </a:rPr>
              <a:pPr/>
              <a:t>8/23/2023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36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73E87"/>
                </a:solidFill>
              </a:rPr>
              <a:pPr/>
              <a:t>8/23/2023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73E87"/>
                </a:solidFill>
              </a:rPr>
              <a:pPr/>
              <a:t>8/23/2023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73E87"/>
                </a:solidFill>
              </a:rPr>
              <a:pPr/>
              <a:t>8/23/2023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93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73E87"/>
                </a:solidFill>
              </a:rPr>
              <a:pPr/>
              <a:t>8/23/2023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18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73E87"/>
                </a:solidFill>
              </a:rPr>
              <a:pPr/>
              <a:t>8/23/2023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69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srgbClr val="073E87"/>
                </a:solidFill>
              </a:rPr>
              <a:pPr/>
              <a:t>8/23/2023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48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9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4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7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9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8/23/2023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8" y="6250169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8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0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9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B97365-EBCA-4027-87D5-99FC1D4DF0BB}" type="datetimeFigureOut">
              <a:rPr lang="en-US" smtClean="0">
                <a:solidFill>
                  <a:srgbClr val="073E87"/>
                </a:solidFill>
              </a:rPr>
              <a:pPr/>
              <a:t>8/23/2023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8" y="6250169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8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0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dsoo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dsoo.ru/Primernaya_rabochaya_programma_srednego_obschego_obrazovaniya_predmeta_Anglijskij_yazik_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s://uchi.ru/&amp;sa=D&amp;source=editors&amp;ust=1612627280004000&amp;usg=AOvVaw0fAb8RzhVfD-wdHbKeXOfm" TargetMode="External"/><Relationship Id="rId3" Type="http://schemas.openxmlformats.org/officeDocument/2006/relationships/hyperlink" Target="https://www.google.com/url?q=http://englishinn.ru/&amp;sa=D&amp;source=editors&amp;ust=1612627280003000&amp;usg=AOvVaw0KW_twLmywfGojt_zJ_NcC" TargetMode="External"/><Relationship Id="rId7" Type="http://schemas.openxmlformats.org/officeDocument/2006/relationships/hyperlink" Target="https://www.google.com/url?q=https://www.yaklass.ru/&amp;sa=D&amp;source=editors&amp;ust=1612627280004000&amp;usg=AOvVaw3Snnrj_qT0_UuGbu2yZO0H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com/url?q=https://www.interpals.net/&amp;sa=D&amp;source=editors&amp;ust=1612627280004000&amp;usg=AOvVaw3L7UoklHLf993HL8FBRPVf" TargetMode="External"/><Relationship Id="rId5" Type="http://schemas.openxmlformats.org/officeDocument/2006/relationships/hyperlink" Target="https://www.google.com/url?q=https://en-oge.sdamgia.ru/&amp;sa=D&amp;source=editors&amp;ust=1612627280003000&amp;usg=AOvVaw1tAlAzEqz1_GDESbweJcy_" TargetMode="External"/><Relationship Id="rId10" Type="http://schemas.openxmlformats.org/officeDocument/2006/relationships/hyperlink" Target="https://www.google.com/url?q=https://skysmart.ru/&amp;sa=D&amp;source=editors&amp;ust=1612627280005000&amp;usg=AOvVaw3t3W45rO4fvPPVZlV06LTe" TargetMode="External"/><Relationship Id="rId4" Type="http://schemas.openxmlformats.org/officeDocument/2006/relationships/hyperlink" Target="https://www.google.com/url?q=https://engblog.ru/remote-teacher-dictionary&amp;sa=D&amp;source=editors&amp;ust=1612627280003000&amp;usg=AOvVaw1xfH3Wyp3xiZXR-17aJEp1" TargetMode="External"/><Relationship Id="rId9" Type="http://schemas.openxmlformats.org/officeDocument/2006/relationships/hyperlink" Target="https://skyeng.ru/?yclid=288702930989656436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ation.pravo.gov.ru/Document/View/0001202211010045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publication.pravo.gov.ru/Document/View/000120220912000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cs.cntd.ru/document/902389617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hyperlink" Target="https://toipkro.ru/content/files/documents/podrazdeleniya/go/inyaz/Proekt_nauchno-obosnovannoj_koncepcii_modernizacii_Inostrannyj_jazyk__1_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53272" y="198120"/>
            <a:ext cx="2977896" cy="594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  <a:spcAft>
                <a:spcPts val="5460"/>
              </a:spcAft>
            </a:pPr>
            <a:endParaRPr lang="ru" sz="1500" dirty="0">
              <a:solidFill>
                <a:srgbClr val="02155A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6384" y="792480"/>
            <a:ext cx="10338816" cy="42927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609600" algn="ctr">
              <a:lnSpc>
                <a:spcPts val="5760"/>
              </a:lnSpc>
            </a:pPr>
            <a:r>
              <a:rPr lang="ru-RU" sz="4800" b="1" spc="-50" dirty="0">
                <a:latin typeface="Calibri"/>
              </a:rPr>
              <a:t>Особенности  и преимущества преподавания учебного предмета «Иностранный язык» в 2023-2024 учебном году  </a:t>
            </a:r>
            <a:r>
              <a:rPr lang="ru-RU" sz="4800" b="1" spc="-50" dirty="0" smtClean="0">
                <a:latin typeface="Calibri"/>
              </a:rPr>
              <a:t>в </a:t>
            </a:r>
            <a:r>
              <a:rPr lang="ru-RU" sz="4800" b="1" spc="-50" dirty="0">
                <a:latin typeface="Calibri"/>
              </a:rPr>
              <a:t>связи с переходом на ФГОС 3 </a:t>
            </a:r>
            <a:r>
              <a:rPr lang="ru-RU" sz="4800" b="1" spc="-50" dirty="0" smtClean="0">
                <a:latin typeface="Calibri"/>
              </a:rPr>
              <a:t>поколения</a:t>
            </a:r>
            <a:r>
              <a:rPr lang="ru" sz="4800" b="1" spc="-50" dirty="0">
                <a:latin typeface="Calibri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95800" y="4869160"/>
            <a:ext cx="7416824" cy="1152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1656"/>
              </a:lnSpc>
            </a:pPr>
            <a:r>
              <a:rPr lang="ru" sz="2000" b="1" dirty="0" smtClean="0">
                <a:latin typeface="Times New Roman" pitchFamily="18" charset="0"/>
                <a:cs typeface="Times New Roman" pitchFamily="18" charset="0"/>
              </a:rPr>
              <a:t>Учитель английского  языка</a:t>
            </a:r>
          </a:p>
          <a:p>
            <a:pPr indent="0" algn="r">
              <a:lnSpc>
                <a:spcPts val="1656"/>
              </a:lnSpc>
            </a:pPr>
            <a:r>
              <a:rPr lang="ru" sz="2000" b="1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 МБОУ СШ №85   Камаева О.А.</a:t>
            </a:r>
            <a:endParaRPr lang="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856" y="6291072"/>
            <a:ext cx="2941320" cy="2011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endParaRPr lang="ru" sz="1300" dirty="0"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408" y="6370320"/>
            <a:ext cx="3023616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endParaRPr lang="ru" sz="1800" b="1" dirty="0">
              <a:solidFill>
                <a:srgbClr val="02155A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4509120"/>
            <a:ext cx="3672408" cy="198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0864" y="246888"/>
            <a:ext cx="7513320" cy="725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2600" b="1" dirty="0">
                <a:solidFill>
                  <a:srgbClr val="203864"/>
                </a:solidFill>
                <a:latin typeface="Calibri"/>
              </a:rPr>
              <a:t>Место предмета в учебном плане 2023-2024уч.г.</a:t>
            </a:r>
          </a:p>
          <a:p>
            <a:pPr indent="0" algn="ctr">
              <a:spcAft>
                <a:spcPts val="1890"/>
              </a:spcAft>
            </a:pPr>
            <a:r>
              <a:rPr lang="ru" sz="2600" b="1" dirty="0">
                <a:solidFill>
                  <a:srgbClr val="203864"/>
                </a:solidFill>
                <a:latin typeface="Calibri"/>
              </a:rPr>
              <a:t>на уровне СОО (11 класс)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41960" y="1255776"/>
          <a:ext cx="11164824" cy="4893564"/>
        </p:xfrm>
        <a:graphic>
          <a:graphicData uri="http://schemas.openxmlformats.org/drawingml/2006/table">
            <a:tbl>
              <a:tblPr/>
              <a:tblGrid>
                <a:gridCol w="1996440"/>
                <a:gridCol w="1993392"/>
                <a:gridCol w="3557016"/>
                <a:gridCol w="2133600"/>
                <a:gridCol w="1484376"/>
              </a:tblGrid>
              <a:tr h="890016"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1700" b="1" dirty="0">
                          <a:solidFill>
                            <a:srgbClr val="02155A"/>
                          </a:solidFill>
                          <a:latin typeface="Calibri"/>
                        </a:rPr>
                        <a:t>Предметная</a:t>
                      </a:r>
                    </a:p>
                    <a:p>
                      <a:pPr indent="0" algn="ctr"/>
                      <a:r>
                        <a:rPr lang="ru" sz="1700" b="1" dirty="0">
                          <a:solidFill>
                            <a:srgbClr val="02155A"/>
                          </a:solidFill>
                          <a:latin typeface="Calibri"/>
                        </a:rPr>
                        <a:t>область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1050"/>
                        </a:spcAft>
                      </a:pPr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Учебный</a:t>
                      </a:r>
                    </a:p>
                    <a:p>
                      <a:pPr indent="0" algn="ctr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предмет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Профиль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Уровень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1700" b="1">
                          <a:solidFill>
                            <a:srgbClr val="203864"/>
                          </a:solidFill>
                          <a:latin typeface="Calibri"/>
                        </a:rPr>
                        <a:t>11 класс</a:t>
                      </a:r>
                    </a:p>
                    <a:p>
                      <a:pPr indent="0" algn="ctr">
                        <a:lnSpc>
                          <a:spcPts val="1512"/>
                        </a:lnSpc>
                      </a:pPr>
                      <a:r>
                        <a:rPr lang="ru" sz="1100" b="1">
                          <a:solidFill>
                            <a:srgbClr val="C00000"/>
                          </a:solidFill>
                          <a:latin typeface="Calibri"/>
                        </a:rPr>
                        <a:t>Использование разработанных ранее РП</a:t>
                      </a:r>
                    </a:p>
                  </a:txBody>
                  <a:tcPr marL="0" marR="0" marT="0" marB="0" anchor="b"/>
                </a:tc>
              </a:tr>
              <a:tr h="746760">
                <a:tc>
                  <a:txBody>
                    <a:bodyPr/>
                    <a:lstStyle/>
                    <a:p>
                      <a:pPr indent="0">
                        <a:spcAft>
                          <a:spcPts val="1050"/>
                        </a:spcAft>
                      </a:pPr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Иностранный</a:t>
                      </a:r>
                    </a:p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Английский 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технологический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базовый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/>
                </a:tc>
              </a:tr>
              <a:tr h="743712">
                <a:tc>
                  <a:txBody>
                    <a:bodyPr/>
                    <a:lstStyle/>
                    <a:p>
                      <a:pPr indent="0">
                        <a:spcAft>
                          <a:spcPts val="1050"/>
                        </a:spcAft>
                      </a:pPr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Иностранный</a:t>
                      </a:r>
                    </a:p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Английский 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естественно-научный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базовый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/>
                </a:tc>
              </a:tr>
              <a:tr h="746760">
                <a:tc>
                  <a:txBody>
                    <a:bodyPr/>
                    <a:lstStyle/>
                    <a:p>
                      <a:pPr indent="0">
                        <a:spcAft>
                          <a:spcPts val="1050"/>
                        </a:spcAft>
                      </a:pPr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Иностранный</a:t>
                      </a:r>
                    </a:p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язык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400">
                          <a:solidFill>
                            <a:srgbClr val="02155A"/>
                          </a:solidFill>
                          <a:latin typeface="Franklin Gothic Heavy"/>
                        </a:rPr>
                        <a:t>A W W</a:t>
                      </a:r>
                    </a:p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Английский 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гуманитарный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углубленный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/>
                </a:tc>
              </a:tr>
              <a:tr h="746760">
                <a:tc>
                  <a:txBody>
                    <a:bodyPr/>
                    <a:lstStyle/>
                    <a:p>
                      <a:pPr indent="0">
                        <a:spcAft>
                          <a:spcPts val="1050"/>
                        </a:spcAft>
                      </a:pPr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Иностранный</a:t>
                      </a:r>
                    </a:p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400">
                          <a:solidFill>
                            <a:srgbClr val="02155A"/>
                          </a:solidFill>
                          <a:latin typeface="Franklin Gothic Heavy"/>
                        </a:rPr>
                        <a:t>A W W</a:t>
                      </a:r>
                    </a:p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Английский 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социально-экономический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базовый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/>
                </a:tc>
              </a:tr>
              <a:tr h="338328">
                <a:tc>
                  <a:txBody>
                    <a:bodyPr/>
                    <a:lstStyle/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Иностранный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400">
                          <a:solidFill>
                            <a:srgbClr val="02155A"/>
                          </a:solidFill>
                          <a:latin typeface="Franklin Gothic Heavy"/>
                        </a:rPr>
                        <a:t>A W W</a:t>
                      </a:r>
                    </a:p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Английский язык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универсальный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 dirty="0">
                          <a:solidFill>
                            <a:srgbClr val="02155A"/>
                          </a:solidFill>
                          <a:latin typeface="Calibri"/>
                        </a:rPr>
                        <a:t>базовый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700" b="1">
                          <a:solidFill>
                            <a:srgbClr val="02155A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</a:tr>
              <a:tr h="664464">
                <a:tc>
                  <a:txBody>
                    <a:bodyPr/>
                    <a:lstStyle/>
                    <a:p>
                      <a:pPr indent="0"/>
                      <a:r>
                        <a:rPr lang="ru" sz="1700" b="1" dirty="0">
                          <a:solidFill>
                            <a:srgbClr val="02155A"/>
                          </a:solidFill>
                          <a:latin typeface="Calibri"/>
                        </a:rPr>
                        <a:t>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 dirty="0">
                          <a:solidFill>
                            <a:srgbClr val="02155A"/>
                          </a:solidFill>
                          <a:latin typeface="Calibri"/>
                        </a:rPr>
                        <a:t>универсальный*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700" b="1" dirty="0">
                          <a:solidFill>
                            <a:srgbClr val="02155A"/>
                          </a:solidFill>
                          <a:latin typeface="Calibri"/>
                        </a:rPr>
                        <a:t>углублённый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700" b="1" dirty="0">
                          <a:solidFill>
                            <a:srgbClr val="02155A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8408" y="6297168"/>
            <a:ext cx="9192768" cy="2133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 dirty="0" smtClean="0">
                <a:latin typeface="Calibri"/>
              </a:rPr>
              <a:t>Универсальный </a:t>
            </a:r>
            <a:r>
              <a:rPr lang="ru" sz="1500" b="1" dirty="0">
                <a:latin typeface="Calibri"/>
              </a:rPr>
              <a:t>профиль дает возможность изучения предмета на базовом или углубленном уровне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552" y="1633728"/>
            <a:ext cx="1670304" cy="14965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9376" y="365760"/>
            <a:ext cx="11521280" cy="597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Единая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 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начального общего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 algn="ctr"/>
            <a:r>
              <a:rPr lang="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действующая с 01.09.2023</a:t>
            </a:r>
            <a:endParaRPr lang="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128" y="3480816"/>
            <a:ext cx="2233472" cy="725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65100">
              <a:spcAft>
                <a:spcPts val="630"/>
              </a:spcAft>
            </a:pPr>
            <a:r>
              <a:rPr lang="ru" sz="3100" b="1" dirty="0">
                <a:solidFill>
                  <a:prstClr val="black"/>
                </a:solidFill>
                <a:latin typeface="Calibri"/>
              </a:rPr>
              <a:t>ООП НОО</a:t>
            </a:r>
          </a:p>
          <a:p>
            <a:r>
              <a:rPr lang="ru" sz="1900" dirty="0">
                <a:solidFill>
                  <a:prstClr val="black"/>
                </a:solidFill>
                <a:latin typeface="Calibri"/>
              </a:rPr>
              <a:t>(одна на уровень)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2086" y="1236396"/>
            <a:ext cx="2554224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700" b="1" dirty="0">
                <a:solidFill>
                  <a:srgbClr val="026CC0"/>
                </a:solidFill>
                <a:latin typeface="Calibri"/>
              </a:rPr>
              <a:t>Содержательный раздел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6856" y="3397368"/>
            <a:ext cx="1382696" cy="679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algn="ctr">
              <a:lnSpc>
                <a:spcPts val="1440"/>
              </a:lnSpc>
            </a:pPr>
            <a:r>
              <a:rPr lang="ru" sz="1400" dirty="0">
                <a:solidFill>
                  <a:prstClr val="black"/>
                </a:solidFill>
                <a:latin typeface="Calibri"/>
              </a:rPr>
              <a:t>Разработка РП с использованием </a:t>
            </a:r>
            <a:r>
              <a:rPr lang="ru" sz="14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ПРП</a:t>
            </a:r>
          </a:p>
          <a:p>
            <a:pPr marL="127000">
              <a:lnSpc>
                <a:spcPts val="144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(</a:t>
            </a:r>
            <a:r>
              <a:rPr lang="en-US" sz="1200" u="sng" dirty="0">
                <a:solidFill>
                  <a:schemeClr val="tx2">
                    <a:lumMod val="50000"/>
                  </a:schemeClr>
                </a:solidFill>
                <a:latin typeface="Calibri"/>
                <a:hlinkClick r:id="rId3"/>
              </a:rPr>
              <a:t>https://edsoo.ru</a:t>
            </a:r>
            <a:r>
              <a:rPr lang="en-US" sz="1100" u="sng" dirty="0">
                <a:solidFill>
                  <a:srgbClr val="026CC0"/>
                </a:solidFill>
                <a:latin typeface="Calibri"/>
                <a:hlinkClick r:id="rId3"/>
              </a:rPr>
              <a:t>/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76856" y="4077072"/>
            <a:ext cx="1382696" cy="58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algn="ctr">
              <a:lnSpc>
                <a:spcPts val="1416"/>
              </a:lnSpc>
            </a:pPr>
            <a:r>
              <a:rPr lang="ru" sz="1400" b="1" dirty="0">
                <a:solidFill>
                  <a:prstClr val="black"/>
                </a:solidFill>
                <a:latin typeface="Calibri"/>
              </a:rPr>
              <a:t>на базовом уровне изучения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42816" y="5022695"/>
            <a:ext cx="1255776" cy="107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marL="139700">
              <a:lnSpc>
                <a:spcPts val="1440"/>
              </a:lnSpc>
            </a:pPr>
            <a:r>
              <a:rPr lang="ru" sz="1400" dirty="0" smtClean="0">
                <a:solidFill>
                  <a:prstClr val="black"/>
                </a:solidFill>
                <a:latin typeface="Calibri"/>
              </a:rPr>
              <a:t>Использова-</a:t>
            </a:r>
          </a:p>
          <a:p>
            <a:pPr marL="139700">
              <a:lnSpc>
                <a:spcPts val="1440"/>
              </a:lnSpc>
            </a:pPr>
            <a:r>
              <a:rPr lang="ru" sz="1400" dirty="0" smtClean="0">
                <a:solidFill>
                  <a:prstClr val="black"/>
                </a:solidFill>
                <a:latin typeface="Calibri"/>
              </a:rPr>
              <a:t>ние  ранее</a:t>
            </a:r>
            <a:endParaRPr lang="ru" sz="1400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ts val="1440"/>
              </a:lnSpc>
            </a:pPr>
            <a:r>
              <a:rPr lang="ru" sz="1400" dirty="0">
                <a:solidFill>
                  <a:prstClr val="black"/>
                </a:solidFill>
                <a:latin typeface="Calibri"/>
              </a:rPr>
              <a:t>разработанных программ </a:t>
            </a:r>
            <a:r>
              <a:rPr lang="ru" sz="1400" b="1" dirty="0">
                <a:solidFill>
                  <a:prstClr val="black"/>
                </a:solidFill>
                <a:latin typeface="Calibri"/>
              </a:rPr>
              <a:t>для углубленного изучения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29388" y="1389888"/>
            <a:ext cx="2670048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700" b="1" dirty="0">
                <a:solidFill>
                  <a:srgbClr val="026CC0"/>
                </a:solidFill>
                <a:latin typeface="Calibri"/>
              </a:rPr>
              <a:t>Организационный раздел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75192" y="1988840"/>
            <a:ext cx="1879409" cy="1633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marL="152400" algn="ctr">
              <a:lnSpc>
                <a:spcPts val="1920"/>
              </a:lnSpc>
            </a:pPr>
            <a:endParaRPr lang="ru" sz="1500" b="1" dirty="0" smtClean="0">
              <a:solidFill>
                <a:prstClr val="black"/>
              </a:solidFill>
              <a:latin typeface="Calibri"/>
            </a:endParaRPr>
          </a:p>
          <a:p>
            <a:pPr marL="152400" algn="ctr">
              <a:lnSpc>
                <a:spcPts val="1920"/>
              </a:lnSpc>
            </a:pPr>
            <a:r>
              <a:rPr lang="ru" sz="1500" b="1" dirty="0" smtClean="0">
                <a:solidFill>
                  <a:prstClr val="black"/>
                </a:solidFill>
                <a:latin typeface="Calibri"/>
              </a:rPr>
              <a:t>Учебный</a:t>
            </a:r>
            <a:endParaRPr lang="ru" sz="1500" b="1" dirty="0">
              <a:solidFill>
                <a:prstClr val="black"/>
              </a:solidFill>
              <a:latin typeface="Calibri"/>
            </a:endParaRPr>
          </a:p>
          <a:p>
            <a:pPr marL="152400" algn="ctr">
              <a:lnSpc>
                <a:spcPts val="1920"/>
              </a:lnSpc>
            </a:pPr>
            <a:r>
              <a:rPr lang="ru" sz="1500" b="1" dirty="0">
                <a:solidFill>
                  <a:prstClr val="black"/>
                </a:solidFill>
                <a:latin typeface="Calibri"/>
              </a:rPr>
              <a:t>план:</a:t>
            </a:r>
          </a:p>
          <a:p>
            <a:pPr marL="152400" algn="ctr">
              <a:lnSpc>
                <a:spcPts val="1920"/>
              </a:lnSpc>
              <a:spcAft>
                <a:spcPts val="840"/>
              </a:spcAft>
            </a:pPr>
            <a:r>
              <a:rPr lang="ru" sz="1500" b="1" dirty="0">
                <a:solidFill>
                  <a:prstClr val="black"/>
                </a:solidFill>
                <a:latin typeface="Calibri"/>
              </a:rPr>
              <a:t>количество </a:t>
            </a:r>
            <a:r>
              <a:rPr lang="ru" sz="1500" b="1" dirty="0" smtClean="0">
                <a:solidFill>
                  <a:prstClr val="black"/>
                </a:solidFill>
                <a:latin typeface="Calibri"/>
              </a:rPr>
              <a:t>часов</a:t>
            </a:r>
          </a:p>
          <a:p>
            <a:pPr marL="152400" algn="ctr">
              <a:lnSpc>
                <a:spcPts val="1920"/>
              </a:lnSpc>
              <a:spcAft>
                <a:spcPts val="840"/>
              </a:spcAft>
            </a:pPr>
            <a:r>
              <a:rPr lang="ru" sz="15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" sz="1500" b="1" dirty="0">
                <a:solidFill>
                  <a:prstClr val="black"/>
                </a:solidFill>
                <a:latin typeface="Calibri"/>
              </a:rPr>
              <a:t>2-4 класс</a:t>
            </a:r>
          </a:p>
          <a:p>
            <a:endParaRPr lang="en-US" sz="5700" i="1" dirty="0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88224" y="4526280"/>
            <a:ext cx="1773936" cy="14386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algn="ctr">
              <a:lnSpc>
                <a:spcPts val="1680"/>
              </a:lnSpc>
            </a:pPr>
            <a:r>
              <a:rPr lang="ru" sz="1400" dirty="0">
                <a:solidFill>
                  <a:prstClr val="black"/>
                </a:solidFill>
                <a:latin typeface="Calibri"/>
              </a:rPr>
              <a:t>Количество часов при изучения предмета на базовом уровне определяется </a:t>
            </a:r>
            <a:r>
              <a:rPr lang="ru" sz="1400" b="1" dirty="0">
                <a:solidFill>
                  <a:prstClr val="black"/>
                </a:solidFill>
                <a:latin typeface="Calibri"/>
              </a:rPr>
              <a:t>федеральным </a:t>
            </a:r>
            <a:r>
              <a:rPr lang="ru" sz="1400" dirty="0">
                <a:solidFill>
                  <a:prstClr val="black"/>
                </a:solidFill>
                <a:latin typeface="Calibri"/>
              </a:rPr>
              <a:t>учебным планом </a:t>
            </a:r>
            <a:r>
              <a:rPr lang="ru" sz="1400" b="1" dirty="0">
                <a:solidFill>
                  <a:prstClr val="black"/>
                </a:solidFill>
                <a:latin typeface="Calibri"/>
              </a:rPr>
              <a:t>ФОП НОО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64412" y="4480560"/>
            <a:ext cx="1853184" cy="1530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algn="ctr">
              <a:lnSpc>
                <a:spcPts val="1560"/>
              </a:lnSpc>
            </a:pPr>
            <a:r>
              <a:rPr lang="ru" sz="1200" dirty="0">
                <a:solidFill>
                  <a:prstClr val="black"/>
                </a:solidFill>
                <a:latin typeface="Calibri"/>
              </a:rPr>
              <a:t>Количество часов при углубленном изучении предмета определяется учебным планом школы, разработанным ранее на основе учебного плана примерной ООП НОО</a:t>
            </a:r>
          </a:p>
        </p:txBody>
      </p:sp>
    </p:spTree>
    <p:extLst>
      <p:ext uri="{BB962C8B-B14F-4D97-AF65-F5344CB8AC3E}">
        <p14:creationId xmlns:p14="http://schemas.microsoft.com/office/powerpoint/2010/main" val="799683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766" y="1856096"/>
            <a:ext cx="1706880" cy="1505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232" y="3843528"/>
            <a:ext cx="1798320" cy="1408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62128" y="3480816"/>
            <a:ext cx="2005584" cy="725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01600" indent="0">
              <a:spcAft>
                <a:spcPts val="630"/>
              </a:spcAft>
            </a:pPr>
            <a:r>
              <a:rPr lang="ru" sz="3100" b="1">
                <a:latin typeface="Calibri"/>
              </a:rPr>
              <a:t>ООП ООО</a:t>
            </a:r>
          </a:p>
          <a:p>
            <a:pPr marL="101600" indent="0"/>
            <a:r>
              <a:rPr lang="ru" sz="1900">
                <a:latin typeface="Calibri"/>
              </a:rPr>
              <a:t>(одна на уровень)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128" y="332656"/>
            <a:ext cx="11738528" cy="7920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2300" b="1" dirty="0" smtClean="0">
                <a:solidFill>
                  <a:srgbClr val="003399"/>
                </a:solidFill>
                <a:latin typeface="Calibri"/>
              </a:rPr>
              <a:t>Единая </a:t>
            </a:r>
            <a:r>
              <a:rPr lang="ru-RU" sz="2300" b="1" dirty="0" smtClean="0">
                <a:solidFill>
                  <a:srgbClr val="003399"/>
                </a:solidFill>
                <a:latin typeface="Calibri"/>
              </a:rPr>
              <a:t>основная </a:t>
            </a:r>
            <a:r>
              <a:rPr lang="ru-RU" sz="2300" b="1" dirty="0">
                <a:solidFill>
                  <a:srgbClr val="003399"/>
                </a:solidFill>
                <a:latin typeface="Calibri"/>
              </a:rPr>
              <a:t>образовательная программа основного общего образования</a:t>
            </a:r>
            <a:r>
              <a:rPr lang="ru" sz="2300" b="1" dirty="0" smtClean="0">
                <a:solidFill>
                  <a:srgbClr val="003399"/>
                </a:solidFill>
                <a:latin typeface="Calibri"/>
              </a:rPr>
              <a:t>,</a:t>
            </a:r>
          </a:p>
          <a:p>
            <a:pPr indent="0" algn="ctr"/>
            <a:r>
              <a:rPr lang="ru" sz="2300" b="1" dirty="0" smtClean="0">
                <a:solidFill>
                  <a:srgbClr val="003399"/>
                </a:solidFill>
                <a:latin typeface="Calibri"/>
              </a:rPr>
              <a:t> </a:t>
            </a:r>
            <a:r>
              <a:rPr lang="ru" sz="2300" b="1" dirty="0">
                <a:solidFill>
                  <a:srgbClr val="003399"/>
                </a:solidFill>
                <a:latin typeface="Calibri"/>
              </a:rPr>
              <a:t>действующая с 01.09.2023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59179" y="1268760"/>
            <a:ext cx="2560320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 dirty="0">
                <a:solidFill>
                  <a:srgbClr val="026CC0"/>
                </a:solidFill>
                <a:latin typeface="Calibri"/>
              </a:rPr>
              <a:t>Содержательный раздел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74848" y="3609378"/>
            <a:ext cx="1402080" cy="707136"/>
          </a:xfrm>
          <a:prstGeom prst="rect">
            <a:avLst/>
          </a:prstGeom>
          <a:solidFill>
            <a:srgbClr val="C5E0B5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16"/>
              </a:lnSpc>
            </a:pPr>
            <a:r>
              <a:rPr lang="ru" sz="1400" b="1" dirty="0">
                <a:latin typeface="Calibri"/>
              </a:rPr>
              <a:t>Использование ПРП базового уровня изучения предмета</a:t>
            </a:r>
          </a:p>
          <a:p>
            <a:pPr marL="165100" indent="0">
              <a:lnSpc>
                <a:spcPts val="1416"/>
              </a:lnSpc>
            </a:pPr>
            <a:r>
              <a:rPr lang="en-US" sz="1400" u="sng" dirty="0">
                <a:solidFill>
                  <a:srgbClr val="026CC0"/>
                </a:solidFill>
                <a:latin typeface="Calibri"/>
                <a:hlinkClick r:id="rId4"/>
              </a:rPr>
              <a:t>https://edsoo.ru/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9433" y="5157192"/>
            <a:ext cx="1493520" cy="8900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440"/>
              </a:lnSpc>
            </a:pPr>
            <a:r>
              <a:rPr lang="ru" sz="1200" dirty="0">
                <a:latin typeface="Calibri"/>
              </a:rPr>
              <a:t>Использование разработанных ранее </a:t>
            </a:r>
            <a:r>
              <a:rPr lang="ru" sz="1200" b="1" dirty="0">
                <a:latin typeface="Calibri"/>
              </a:rPr>
              <a:t>РП</a:t>
            </a:r>
          </a:p>
          <a:p>
            <a:pPr indent="0" algn="ctr">
              <a:lnSpc>
                <a:spcPts val="1440"/>
              </a:lnSpc>
            </a:pPr>
            <a:r>
              <a:rPr lang="ru" sz="1200" b="1" dirty="0">
                <a:latin typeface="Calibri"/>
              </a:rPr>
              <a:t>углубленного уровня изучения предмета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29024" y="2084696"/>
            <a:ext cx="1404736" cy="1048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</a:pPr>
            <a:r>
              <a:rPr lang="ru" sz="1900" dirty="0" smtClean="0">
                <a:latin typeface="Calibri"/>
              </a:rPr>
              <a:t>    </a:t>
            </a:r>
            <a:r>
              <a:rPr lang="ru" sz="1900" b="1" dirty="0" smtClean="0">
                <a:latin typeface="Calibri"/>
              </a:rPr>
              <a:t>РП по предметам </a:t>
            </a:r>
            <a:r>
              <a:rPr lang="ru" sz="1900" b="1" dirty="0">
                <a:latin typeface="Calibri"/>
              </a:rPr>
              <a:t>7-9 классы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75528" y="1366523"/>
            <a:ext cx="2670048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 dirty="0">
                <a:solidFill>
                  <a:srgbClr val="026CC0"/>
                </a:solidFill>
                <a:latin typeface="Calibri"/>
              </a:rPr>
              <a:t>Организационный раздел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52468" y="2103120"/>
            <a:ext cx="1173464" cy="10416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400" b="1" dirty="0">
                <a:latin typeface="Calibri"/>
              </a:rPr>
              <a:t>Учебный план: количество часов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63940" y="2834640"/>
            <a:ext cx="350520" cy="1432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1700" b="1" dirty="0">
                <a:latin typeface="Calibri"/>
              </a:rPr>
              <a:t>для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8375528" y="3174150"/>
            <a:ext cx="1012218" cy="21578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 dirty="0">
                <a:latin typeface="Calibri"/>
              </a:rPr>
              <a:t>5-6 классов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912424" y="2103120"/>
            <a:ext cx="1225296" cy="1258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400" b="1" dirty="0">
                <a:latin typeface="Calibri"/>
              </a:rPr>
              <a:t>Учебный план: количество часов</a:t>
            </a:r>
          </a:p>
          <a:p>
            <a:pPr indent="0" algn="ctr">
              <a:spcAft>
                <a:spcPts val="630"/>
              </a:spcAft>
            </a:pPr>
            <a:r>
              <a:rPr lang="ru-RU" sz="1700" b="1" dirty="0" smtClean="0">
                <a:latin typeface="Calibri"/>
              </a:rPr>
              <a:t>Д</a:t>
            </a:r>
            <a:r>
              <a:rPr lang="ru" sz="1700" b="1" dirty="0" smtClean="0">
                <a:latin typeface="Calibri"/>
              </a:rPr>
              <a:t>ля</a:t>
            </a:r>
            <a:endParaRPr lang="ru" sz="1700" b="1" dirty="0">
              <a:latin typeface="Calibri"/>
            </a:endParaRPr>
          </a:p>
          <a:p>
            <a:pPr indent="0"/>
            <a:r>
              <a:rPr lang="ru" sz="1700" b="1" dirty="0">
                <a:latin typeface="Calibri"/>
              </a:rPr>
              <a:t>7-9 классов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017478"/>
              </p:ext>
            </p:extLst>
          </p:nvPr>
        </p:nvGraphicFramePr>
        <p:xfrm>
          <a:off x="8403970" y="3832792"/>
          <a:ext cx="2876606" cy="1920240"/>
        </p:xfrm>
        <a:graphic>
          <a:graphicData uri="http://schemas.openxmlformats.org/drawingml/2006/table">
            <a:tbl>
              <a:tblPr/>
              <a:tblGrid>
                <a:gridCol w="1344536"/>
                <a:gridCol w="1532070"/>
              </a:tblGrid>
              <a:tr h="1866286">
                <a:tc>
                  <a:txBody>
                    <a:bodyPr/>
                    <a:lstStyle/>
                    <a:p>
                      <a:pPr indent="0" algn="ctr"/>
                      <a:endParaRPr lang="ru" sz="1400" dirty="0" smtClean="0">
                        <a:latin typeface="Calibri"/>
                      </a:endParaRPr>
                    </a:p>
                    <a:p>
                      <a:pPr indent="0" algn="ctr"/>
                      <a:endParaRPr lang="ru" sz="1400" dirty="0" smtClean="0">
                        <a:latin typeface="Calibri"/>
                      </a:endParaRPr>
                    </a:p>
                    <a:p>
                      <a:pPr indent="0" algn="ctr"/>
                      <a:r>
                        <a:rPr lang="ru" sz="1400" dirty="0" smtClean="0">
                          <a:latin typeface="Calibri"/>
                        </a:rPr>
                        <a:t>Разрабатывается </a:t>
                      </a:r>
                      <a:r>
                        <a:rPr lang="ru" sz="1400" dirty="0">
                          <a:latin typeface="Calibri"/>
                        </a:rPr>
                        <a:t>на</a:t>
                      </a:r>
                    </a:p>
                    <a:p>
                      <a:pPr marL="203200" indent="0" algn="ctr"/>
                      <a:r>
                        <a:rPr lang="ru" sz="1400" dirty="0">
                          <a:latin typeface="Calibri"/>
                        </a:rPr>
                        <a:t>основе </a:t>
                      </a:r>
                      <a:r>
                        <a:rPr lang="ru" sz="1400" b="1" dirty="0">
                          <a:latin typeface="Calibri"/>
                        </a:rPr>
                        <a:t>федерального</a:t>
                      </a:r>
                    </a:p>
                    <a:p>
                      <a:pPr indent="0" algn="ctr"/>
                      <a:r>
                        <a:rPr lang="ru" sz="1400" dirty="0">
                          <a:latin typeface="Calibri"/>
                        </a:rPr>
                        <a:t>учебного плана </a:t>
                      </a:r>
                      <a:r>
                        <a:rPr lang="ru" sz="1400" b="1" dirty="0">
                          <a:latin typeface="Calibri"/>
                        </a:rPr>
                        <a:t>ФОП</a:t>
                      </a:r>
                    </a:p>
                    <a:p>
                      <a:pPr indent="0" algn="ctr"/>
                      <a:r>
                        <a:rPr lang="ru" sz="1400" b="1" dirty="0">
                          <a:latin typeface="Calibri"/>
                        </a:rPr>
                        <a:t>ООО</a:t>
                      </a:r>
                    </a:p>
                  </a:txBody>
                  <a:tcPr marL="0" marR="0" marT="0" marB="0">
                    <a:solidFill>
                      <a:srgbClr val="C5E0B5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0" algn="ctr"/>
                      <a:r>
                        <a:rPr lang="ru" sz="1400" dirty="0">
                          <a:latin typeface="Calibri"/>
                        </a:rPr>
                        <a:t>Используется учебный</a:t>
                      </a:r>
                    </a:p>
                    <a:p>
                      <a:pPr indent="0" algn="ctr"/>
                      <a:r>
                        <a:rPr lang="ru" sz="1400" dirty="0">
                          <a:latin typeface="Calibri"/>
                        </a:rPr>
                        <a:t>план школы,</a:t>
                      </a:r>
                    </a:p>
                    <a:p>
                      <a:pPr marL="114300" indent="0" algn="ctr"/>
                      <a:r>
                        <a:rPr lang="ru" sz="1400" dirty="0">
                          <a:latin typeface="Calibri"/>
                        </a:rPr>
                        <a:t>разработанный ранее на</a:t>
                      </a:r>
                    </a:p>
                    <a:p>
                      <a:pPr marL="190500" indent="0" algn="ctr"/>
                      <a:r>
                        <a:rPr lang="ru" sz="1400" dirty="0">
                          <a:latin typeface="Calibri"/>
                        </a:rPr>
                        <a:t>основе учебного плана</a:t>
                      </a:r>
                    </a:p>
                    <a:p>
                      <a:pPr indent="0" algn="ctr"/>
                      <a:r>
                        <a:rPr lang="ru" sz="1400" dirty="0">
                          <a:latin typeface="Calibri"/>
                        </a:rPr>
                        <a:t>примерной ООП ООО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856" y="283464"/>
            <a:ext cx="11556792" cy="10942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Единая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 среднего общего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образования. </a:t>
            </a:r>
          </a:p>
          <a:p>
            <a:pPr indent="0" algn="ctr"/>
            <a:r>
              <a:rPr lang="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действующая с 01.09.2023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856" y="3029712"/>
            <a:ext cx="2005584" cy="725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0500" indent="0">
              <a:spcAft>
                <a:spcPts val="630"/>
              </a:spcAft>
            </a:pPr>
            <a:r>
              <a:rPr lang="ru" sz="3100" b="1">
                <a:latin typeface="Calibri"/>
              </a:rPr>
              <a:t>ООП СОО</a:t>
            </a:r>
          </a:p>
          <a:p>
            <a:pPr indent="0"/>
            <a:r>
              <a:rPr lang="ru" sz="1900">
                <a:latin typeface="Calibri"/>
              </a:rPr>
              <a:t>(одна на уровень)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6848" y="1133856"/>
            <a:ext cx="2554224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solidFill>
                  <a:srgbClr val="026CC0"/>
                </a:solidFill>
                <a:latin typeface="Calibri"/>
              </a:rPr>
              <a:t>Содержательный раздел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1632" y="1798320"/>
            <a:ext cx="1286256" cy="10546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1900" b="1" dirty="0">
                <a:latin typeface="Calibri"/>
              </a:rPr>
              <a:t>РП </a:t>
            </a:r>
            <a:r>
              <a:rPr lang="ru" sz="1900" dirty="0">
                <a:latin typeface="Calibri"/>
              </a:rPr>
              <a:t>по</a:t>
            </a:r>
          </a:p>
          <a:p>
            <a:pPr indent="0" algn="ctr">
              <a:lnSpc>
                <a:spcPts val="2400"/>
              </a:lnSpc>
            </a:pPr>
            <a:r>
              <a:rPr lang="ru" sz="1900" dirty="0">
                <a:latin typeface="Calibri"/>
              </a:rPr>
              <a:t>предметам </a:t>
            </a:r>
            <a:r>
              <a:rPr lang="ru" sz="1900" b="1" dirty="0">
                <a:latin typeface="Calibri"/>
              </a:rPr>
              <a:t>10 класс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36276" y="1798320"/>
            <a:ext cx="1286256" cy="1054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1900" b="1" dirty="0">
                <a:latin typeface="Calibri"/>
              </a:rPr>
              <a:t>РП </a:t>
            </a:r>
            <a:r>
              <a:rPr lang="ru" sz="1900" dirty="0">
                <a:latin typeface="Calibri"/>
              </a:rPr>
              <a:t>по</a:t>
            </a:r>
          </a:p>
          <a:p>
            <a:pPr indent="0" algn="ctr">
              <a:lnSpc>
                <a:spcPts val="2400"/>
              </a:lnSpc>
            </a:pPr>
            <a:r>
              <a:rPr lang="ru" sz="1900" dirty="0">
                <a:latin typeface="Calibri"/>
              </a:rPr>
              <a:t>предметам </a:t>
            </a:r>
            <a:r>
              <a:rPr lang="ru" sz="1900" b="1" dirty="0">
                <a:latin typeface="Calibri"/>
              </a:rPr>
              <a:t>11 класс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03305"/>
              </p:ext>
            </p:extLst>
          </p:nvPr>
        </p:nvGraphicFramePr>
        <p:xfrm>
          <a:off x="2907792" y="3493008"/>
          <a:ext cx="3834384" cy="1539240"/>
        </p:xfrm>
        <a:graphic>
          <a:graphicData uri="http://schemas.openxmlformats.org/drawingml/2006/table">
            <a:tbl>
              <a:tblPr/>
              <a:tblGrid>
                <a:gridCol w="2042160"/>
                <a:gridCol w="1792224"/>
              </a:tblGrid>
              <a:tr h="1539240">
                <a:tc>
                  <a:txBody>
                    <a:bodyPr/>
                    <a:lstStyle/>
                    <a:p>
                      <a:pPr indent="0" algn="ctr">
                        <a:lnSpc>
                          <a:spcPts val="1656"/>
                        </a:lnSpc>
                      </a:pPr>
                      <a:r>
                        <a:rPr lang="ru" sz="1400" dirty="0">
                          <a:latin typeface="Calibri"/>
                        </a:rPr>
                        <a:t>Разработка РП с использованием </a:t>
                      </a:r>
                      <a:r>
                        <a:rPr lang="ru" sz="1400" b="1" dirty="0">
                          <a:latin typeface="Calibri"/>
                        </a:rPr>
                        <a:t>ПРП</a:t>
                      </a:r>
                    </a:p>
                    <a:p>
                      <a:pPr indent="0" algn="ctr"/>
                      <a:r>
                        <a:rPr lang="en-US" sz="1400" dirty="0">
                          <a:latin typeface="Calibri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026CC0"/>
                          </a:solidFill>
                          <a:latin typeface="Calibri"/>
                          <a:hlinkClick r:id="rId2"/>
                        </a:rPr>
                        <a:t>https://edsoo.ru/</a:t>
                      </a:r>
                      <a:r>
                        <a:rPr lang="en-US" sz="1400" dirty="0">
                          <a:latin typeface="Calibri"/>
                        </a:rPr>
                        <a:t>)</a:t>
                      </a:r>
                    </a:p>
                    <a:p>
                      <a:pPr indent="0" algn="ctr"/>
                      <a:r>
                        <a:rPr lang="ru" sz="1400" b="1" dirty="0">
                          <a:latin typeface="Calibri"/>
                        </a:rPr>
                        <a:t>на базовом и/или</a:t>
                      </a:r>
                    </a:p>
                    <a:p>
                      <a:pPr marL="228600" indent="0"/>
                      <a:r>
                        <a:rPr lang="ru" sz="1400" b="1" dirty="0">
                          <a:latin typeface="Calibri"/>
                        </a:rPr>
                        <a:t>углубленном уровне</a:t>
                      </a:r>
                    </a:p>
                    <a:p>
                      <a:pPr indent="0" algn="ctr"/>
                      <a:r>
                        <a:rPr lang="ru" sz="1400" b="1" dirty="0">
                          <a:latin typeface="Calibri"/>
                        </a:rPr>
                        <a:t>изучения</a:t>
                      </a:r>
                    </a:p>
                  </a:txBody>
                  <a:tcPr marL="0" marR="0" marT="0" marB="0" anchor="b">
                    <a:solidFill>
                      <a:srgbClr val="DBE4F3"/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0"/>
                      <a:r>
                        <a:rPr lang="ru" sz="1600" dirty="0">
                          <a:latin typeface="Calibri"/>
                        </a:rPr>
                        <a:t>Использование</a:t>
                      </a:r>
                    </a:p>
                    <a:p>
                      <a:pPr indent="0" algn="ctr"/>
                      <a:r>
                        <a:rPr lang="ru" sz="1600" dirty="0">
                          <a:latin typeface="Calibri"/>
                        </a:rPr>
                        <a:t>ранее</a:t>
                      </a:r>
                    </a:p>
                    <a:p>
                      <a:pPr marL="241300" indent="0"/>
                      <a:r>
                        <a:rPr lang="ru" sz="1600" dirty="0">
                          <a:latin typeface="Calibri"/>
                        </a:rPr>
                        <a:t>разработанных</a:t>
                      </a:r>
                    </a:p>
                    <a:p>
                      <a:pPr indent="0" algn="ctr"/>
                      <a:r>
                        <a:rPr lang="ru" sz="1400" b="1" dirty="0">
                          <a:latin typeface="Calibri"/>
                        </a:rPr>
                        <a:t>РП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388096" y="1133856"/>
            <a:ext cx="2676144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solidFill>
                  <a:srgbClr val="026CC0"/>
                </a:solidFill>
                <a:latin typeface="Calibri"/>
              </a:rPr>
              <a:t>Организационный раздел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13776" y="1694688"/>
            <a:ext cx="1237488" cy="1158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400" b="1" dirty="0">
                <a:latin typeface="Calibri"/>
              </a:rPr>
              <a:t>Учебный план: количество часов для</a:t>
            </a:r>
          </a:p>
          <a:p>
            <a:pPr marL="203200" indent="0">
              <a:lnSpc>
                <a:spcPts val="1680"/>
              </a:lnSpc>
            </a:pPr>
            <a:r>
              <a:rPr lang="ru" sz="1400" b="1" dirty="0">
                <a:latin typeface="Calibri"/>
              </a:rPr>
              <a:t>10 классов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5244" y="1694688"/>
            <a:ext cx="1188720" cy="1158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400" b="1" dirty="0">
                <a:latin typeface="Calibri"/>
              </a:rPr>
              <a:t>Учебный план: количество часов для</a:t>
            </a:r>
          </a:p>
          <a:p>
            <a:pPr marL="203200" indent="0">
              <a:lnSpc>
                <a:spcPts val="1680"/>
              </a:lnSpc>
            </a:pPr>
            <a:r>
              <a:rPr lang="ru" sz="1400" b="1" dirty="0">
                <a:latin typeface="Calibri"/>
              </a:rPr>
              <a:t>11 классов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38427"/>
              </p:ext>
            </p:extLst>
          </p:nvPr>
        </p:nvGraphicFramePr>
        <p:xfrm>
          <a:off x="7910795" y="3501008"/>
          <a:ext cx="4047744" cy="2075688"/>
        </p:xfrm>
        <a:graphic>
          <a:graphicData uri="http://schemas.openxmlformats.org/drawingml/2006/table">
            <a:tbl>
              <a:tblPr/>
              <a:tblGrid>
                <a:gridCol w="2020824"/>
                <a:gridCol w="2026920"/>
              </a:tblGrid>
              <a:tr h="2075688">
                <a:tc>
                  <a:txBody>
                    <a:bodyPr/>
                    <a:lstStyle/>
                    <a:p>
                      <a:pPr indent="0" algn="ctr"/>
                      <a:r>
                        <a:rPr lang="ru" sz="1600" dirty="0">
                          <a:latin typeface="Calibri"/>
                        </a:rPr>
                        <a:t>Количество часов</a:t>
                      </a:r>
                    </a:p>
                    <a:p>
                      <a:pPr indent="0" algn="ctr"/>
                      <a:r>
                        <a:rPr lang="ru" sz="1600" dirty="0">
                          <a:latin typeface="Calibri"/>
                        </a:rPr>
                        <a:t>определяется</a:t>
                      </a:r>
                    </a:p>
                    <a:p>
                      <a:pPr indent="0" algn="ctr"/>
                      <a:r>
                        <a:rPr lang="ru" sz="1600" b="1" dirty="0">
                          <a:latin typeface="Calibri"/>
                        </a:rPr>
                        <a:t>федеральным</a:t>
                      </a:r>
                    </a:p>
                    <a:p>
                      <a:pPr indent="0" algn="ctr"/>
                      <a:r>
                        <a:rPr lang="ru" sz="1600" dirty="0">
                          <a:latin typeface="Calibri"/>
                        </a:rPr>
                        <a:t>учебным планом</a:t>
                      </a:r>
                    </a:p>
                    <a:p>
                      <a:pPr indent="0" algn="ctr"/>
                      <a:r>
                        <a:rPr lang="ru" sz="1600" b="1" dirty="0">
                          <a:latin typeface="Calibri"/>
                        </a:rPr>
                        <a:t>ФОП СОО</a:t>
                      </a:r>
                    </a:p>
                  </a:txBody>
                  <a:tcPr marL="0" marR="0" marT="0" marB="0" anchor="b">
                    <a:solidFill>
                      <a:srgbClr val="C5E0B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680"/>
                        </a:lnSpc>
                      </a:pPr>
                      <a:r>
                        <a:rPr lang="ru" sz="1600" dirty="0">
                          <a:latin typeface="Calibri"/>
                        </a:rPr>
                        <a:t>Количество часов определяется учебным</a:t>
                      </a:r>
                    </a:p>
                    <a:p>
                      <a:pPr indent="0" algn="ctr"/>
                      <a:r>
                        <a:rPr lang="ru" sz="1600" dirty="0">
                          <a:latin typeface="Calibri"/>
                        </a:rPr>
                        <a:t>планом школы,</a:t>
                      </a:r>
                    </a:p>
                    <a:p>
                      <a:pPr marL="152400" indent="0"/>
                      <a:r>
                        <a:rPr lang="ru" sz="1600" dirty="0">
                          <a:latin typeface="Calibri"/>
                        </a:rPr>
                        <a:t>разработанным ранее</a:t>
                      </a:r>
                    </a:p>
                    <a:p>
                      <a:pPr indent="0" algn="ctr"/>
                      <a:r>
                        <a:rPr lang="ru" sz="1600" dirty="0">
                          <a:latin typeface="Calibri"/>
                        </a:rPr>
                        <a:t>на основе учебного</a:t>
                      </a:r>
                    </a:p>
                    <a:p>
                      <a:pPr indent="0" algn="ctr"/>
                      <a:r>
                        <a:rPr lang="ru" sz="1600" dirty="0">
                          <a:latin typeface="Calibri"/>
                        </a:rPr>
                        <a:t>плана примерной</a:t>
                      </a:r>
                    </a:p>
                    <a:p>
                      <a:pPr indent="0" algn="ctr"/>
                      <a:r>
                        <a:rPr lang="ru" sz="1600" dirty="0">
                          <a:latin typeface="Calibri"/>
                        </a:rPr>
                        <a:t>ООП СОО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5400" y="169517"/>
            <a:ext cx="109728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Примерные рабочие программы.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359453"/>
            <a:ext cx="4348945" cy="549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340768"/>
            <a:ext cx="4680520" cy="549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1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Примерные рабочие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программы.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204864"/>
            <a:ext cx="4007334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360" y="270892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Раскрывают цели обучения, развития и воспитания учащихся средствами предмета,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Определяют обязательную часть содержания учебного курса,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Конкретизируют содержание обучения по предмету по классам. </a:t>
            </a:r>
          </a:p>
        </p:txBody>
      </p:sp>
    </p:spTree>
    <p:extLst>
      <p:ext uri="{BB962C8B-B14F-4D97-AF65-F5344CB8AC3E}">
        <p14:creationId xmlns:p14="http://schemas.microsoft.com/office/powerpoint/2010/main" val="26608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41" y="420624"/>
            <a:ext cx="4443984" cy="2231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8096" y="633984"/>
            <a:ext cx="6114288" cy="10607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1680"/>
              </a:spcAft>
            </a:pPr>
            <a:endParaRPr lang="ru" sz="1600" dirty="0">
              <a:solidFill>
                <a:srgbClr val="091AAA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2968" y="1313688"/>
            <a:ext cx="298704" cy="4450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/>
            <a:endParaRPr lang="ru" sz="1000" i="1" dirty="0">
              <a:latin typeface="Calibri"/>
              <a:hlinkClick r:id="rId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382" y="341376"/>
            <a:ext cx="7121218" cy="1194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44500" indent="-444500" algn="ctr">
              <a:lnSpc>
                <a:spcPts val="3360"/>
              </a:lnSpc>
            </a:pPr>
            <a:r>
              <a:rPr lang="ru" sz="2800" b="1" dirty="0">
                <a:latin typeface="Calibri"/>
              </a:rPr>
              <a:t>Обеспечение единства </a:t>
            </a:r>
            <a:r>
              <a:rPr lang="ru" sz="2800" b="1" dirty="0" smtClean="0">
                <a:latin typeface="Calibri"/>
              </a:rPr>
              <a:t>образовательного </a:t>
            </a:r>
            <a:r>
              <a:rPr lang="ru" sz="2800" b="1" dirty="0">
                <a:latin typeface="Calibri"/>
              </a:rPr>
              <a:t>пространства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382" y="2299742"/>
            <a:ext cx="926695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Calibri"/>
            </a:endParaRPr>
          </a:p>
          <a:p>
            <a:r>
              <a:rPr lang="ru-RU" sz="2000" dirty="0">
                <a:latin typeface="Calibri"/>
              </a:rPr>
              <a:t>Адрес: </a:t>
            </a:r>
            <a:r>
              <a:rPr lang="ru-RU" sz="2000" dirty="0">
                <a:solidFill>
                  <a:srgbClr val="0462C1"/>
                </a:solidFill>
                <a:latin typeface="Calibri"/>
              </a:rPr>
              <a:t>https://edsoo.ru/constructor/ </a:t>
            </a:r>
            <a:r>
              <a:rPr lang="ru-RU" sz="2000" dirty="0">
                <a:solidFill>
                  <a:srgbClr val="221F1F"/>
                </a:solidFill>
                <a:latin typeface="Arial"/>
              </a:rPr>
              <a:t>«Конструктор рабочих программ» – удобный бесплатный онлайн-сервис для быстрого создания рабочих программ по учебным предметам. </a:t>
            </a:r>
            <a:endParaRPr lang="ru-RU" sz="2000" dirty="0" smtClean="0">
              <a:solidFill>
                <a:srgbClr val="221F1F"/>
              </a:solidFill>
              <a:latin typeface="Arial"/>
            </a:endParaRPr>
          </a:p>
          <a:p>
            <a:endParaRPr lang="ru-RU" sz="2000" dirty="0" smtClean="0">
              <a:solidFill>
                <a:srgbClr val="221F1F"/>
              </a:solidFill>
              <a:latin typeface="Arial"/>
            </a:endParaRPr>
          </a:p>
          <a:p>
            <a:r>
              <a:rPr lang="ru-RU" sz="2000" dirty="0" smtClean="0">
                <a:solidFill>
                  <a:srgbClr val="221F1F"/>
                </a:solidFill>
                <a:latin typeface="Arial"/>
              </a:rPr>
              <a:t>«</a:t>
            </a:r>
            <a:r>
              <a:rPr lang="ru-RU" sz="2000" dirty="0">
                <a:solidFill>
                  <a:srgbClr val="221F1F"/>
                </a:solidFill>
                <a:latin typeface="Arial"/>
              </a:rPr>
              <a:t>Конструктором рабочих программ» </a:t>
            </a:r>
            <a:r>
              <a:rPr lang="ru-RU" sz="2000" dirty="0" smtClean="0">
                <a:solidFill>
                  <a:srgbClr val="221F1F"/>
                </a:solidFill>
                <a:latin typeface="Arial"/>
              </a:rPr>
              <a:t>могут </a:t>
            </a:r>
            <a:r>
              <a:rPr lang="ru-RU" sz="2000" dirty="0">
                <a:solidFill>
                  <a:srgbClr val="221F1F"/>
                </a:solidFill>
                <a:latin typeface="Arial"/>
              </a:rPr>
              <a:t>пользоваться </a:t>
            </a:r>
            <a:r>
              <a:rPr lang="ru-RU" sz="2000" dirty="0" smtClean="0">
                <a:solidFill>
                  <a:srgbClr val="221F1F"/>
                </a:solidFill>
                <a:latin typeface="Arial"/>
              </a:rPr>
              <a:t>учителя, </a:t>
            </a:r>
            <a:r>
              <a:rPr lang="ru-RU" sz="2000" dirty="0">
                <a:solidFill>
                  <a:srgbClr val="221F1F"/>
                </a:solidFill>
                <a:latin typeface="Arial"/>
              </a:rPr>
              <a:t>завучи, руководители образовательных организаций, родители (законные представители) обучающихся. </a:t>
            </a:r>
            <a:endParaRPr lang="ru-RU" sz="2000" dirty="0" smtClean="0">
              <a:solidFill>
                <a:srgbClr val="221F1F"/>
              </a:solidFill>
              <a:latin typeface="Arial"/>
            </a:endParaRPr>
          </a:p>
          <a:p>
            <a:endParaRPr lang="ru-RU" sz="2000" dirty="0">
              <a:solidFill>
                <a:srgbClr val="221F1F"/>
              </a:solidFill>
              <a:latin typeface="Arial"/>
            </a:endParaRPr>
          </a:p>
          <a:p>
            <a:r>
              <a:rPr lang="ru-RU" sz="2000" dirty="0" smtClean="0">
                <a:solidFill>
                  <a:srgbClr val="221F1F"/>
                </a:solidFill>
                <a:latin typeface="Arial"/>
              </a:rPr>
              <a:t>Примерные </a:t>
            </a:r>
            <a:r>
              <a:rPr lang="ru-RU" sz="2000" dirty="0">
                <a:solidFill>
                  <a:srgbClr val="221F1F"/>
                </a:solidFill>
                <a:latin typeface="Arial"/>
              </a:rPr>
              <a:t>рабочие программы одобрены решением федерального учебно-методического объединения по общему образованию, протокол 3/21 от 27.09.2021 г</a:t>
            </a:r>
            <a:r>
              <a:rPr lang="ru-RU" sz="2000" dirty="0" smtClean="0">
                <a:solidFill>
                  <a:srgbClr val="221F1F"/>
                </a:solidFill>
                <a:latin typeface="Arial"/>
              </a:rPr>
              <a:t>.</a:t>
            </a:r>
          </a:p>
          <a:p>
            <a:endParaRPr lang="ru-RU" sz="2000" dirty="0">
              <a:solidFill>
                <a:srgbClr val="221F1F"/>
              </a:solidFill>
              <a:latin typeface="Arial"/>
            </a:endParaRPr>
          </a:p>
          <a:p>
            <a:endParaRPr lang="ru-RU" dirty="0" smtClean="0">
              <a:solidFill>
                <a:srgbClr val="221F1F"/>
              </a:solidFill>
              <a:latin typeface="Arial"/>
            </a:endParaRPr>
          </a:p>
          <a:p>
            <a:endParaRPr lang="ru-RU" dirty="0">
              <a:solidFill>
                <a:srgbClr val="221F1F"/>
              </a:solidFill>
              <a:latin typeface="Arial"/>
            </a:endParaRPr>
          </a:p>
          <a:p>
            <a:r>
              <a:rPr lang="ru-RU" dirty="0" smtClean="0">
                <a:solidFill>
                  <a:srgbClr val="221F1F"/>
                </a:solidFill>
                <a:latin typeface="Arial"/>
              </a:rPr>
              <a:t> </a:t>
            </a:r>
            <a:endParaRPr lang="ru-RU" b="1" dirty="0">
              <a:solidFill>
                <a:srgbClr val="9B58B6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Особенности концентрического содержания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речи.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5842" y="2564904"/>
            <a:ext cx="964907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Calibri"/>
            </a:endParaRPr>
          </a:p>
          <a:p>
            <a:r>
              <a:rPr lang="ru-RU" sz="2800" dirty="0">
                <a:latin typeface="Calibri"/>
              </a:rPr>
              <a:t>Обеспечивает повторяемость тем; </a:t>
            </a:r>
            <a:endParaRPr lang="ru-RU" sz="2800" dirty="0" smtClean="0">
              <a:latin typeface="Calibri"/>
            </a:endParaRPr>
          </a:p>
          <a:p>
            <a:r>
              <a:rPr lang="ru-RU" sz="2800" dirty="0" smtClean="0">
                <a:latin typeface="Calibri"/>
              </a:rPr>
              <a:t>В </a:t>
            </a:r>
            <a:r>
              <a:rPr lang="ru-RU" sz="2800" dirty="0">
                <a:latin typeface="Calibri"/>
              </a:rPr>
              <a:t>рамках каждой темы – поступательное развитие</a:t>
            </a:r>
            <a:r>
              <a:rPr lang="ru-RU" sz="2800" dirty="0" smtClean="0">
                <a:latin typeface="Calibri"/>
              </a:rPr>
              <a:t>,</a:t>
            </a:r>
          </a:p>
          <a:p>
            <a:r>
              <a:rPr lang="ru-RU" sz="2800" dirty="0" smtClean="0">
                <a:latin typeface="Calibri"/>
              </a:rPr>
              <a:t> </a:t>
            </a:r>
            <a:r>
              <a:rPr lang="ru-RU" sz="2800" dirty="0">
                <a:latin typeface="Calibri"/>
              </a:rPr>
              <a:t>например: </a:t>
            </a:r>
          </a:p>
          <a:p>
            <a:r>
              <a:rPr lang="ru-RU" sz="2800" dirty="0">
                <a:latin typeface="Calibri"/>
              </a:rPr>
              <a:t>Тема: Моя любимая еда</a:t>
            </a:r>
            <a:r>
              <a:rPr lang="ru-RU" sz="2800" dirty="0" smtClean="0">
                <a:latin typeface="Calibri"/>
              </a:rPr>
              <a:t>.</a:t>
            </a:r>
          </a:p>
          <a:p>
            <a:r>
              <a:rPr lang="ru-RU" sz="2800" dirty="0" smtClean="0">
                <a:latin typeface="Calibri"/>
              </a:rPr>
              <a:t>2 </a:t>
            </a:r>
            <a:r>
              <a:rPr lang="ru-RU" sz="2800" dirty="0">
                <a:latin typeface="Calibri"/>
              </a:rPr>
              <a:t>класс – названия любимых блюд</a:t>
            </a:r>
            <a:r>
              <a:rPr lang="ru-RU" sz="2800" dirty="0" smtClean="0">
                <a:latin typeface="Calibri"/>
              </a:rPr>
              <a:t>,</a:t>
            </a:r>
          </a:p>
          <a:p>
            <a:r>
              <a:rPr lang="ru-RU" sz="2800" dirty="0" smtClean="0">
                <a:latin typeface="Calibri"/>
              </a:rPr>
              <a:t>3 </a:t>
            </a:r>
            <a:r>
              <a:rPr lang="ru-RU" sz="2800" dirty="0">
                <a:latin typeface="Calibri"/>
              </a:rPr>
              <a:t>класс – способы приготовления любимых блюд, </a:t>
            </a:r>
            <a:endParaRPr lang="ru-RU" sz="2800" dirty="0" smtClean="0">
              <a:latin typeface="Calibri"/>
            </a:endParaRPr>
          </a:p>
          <a:p>
            <a:r>
              <a:rPr lang="ru-RU" sz="2800" dirty="0" smtClean="0">
                <a:latin typeface="Calibri"/>
              </a:rPr>
              <a:t>4 </a:t>
            </a:r>
            <a:r>
              <a:rPr lang="ru-RU" sz="2800" dirty="0">
                <a:latin typeface="Calibri"/>
              </a:rPr>
              <a:t>класс – какие из любимых блюд – наиболее здоровые? </a:t>
            </a:r>
          </a:p>
        </p:txBody>
      </p:sp>
    </p:spTree>
    <p:extLst>
      <p:ext uri="{BB962C8B-B14F-4D97-AF65-F5344CB8AC3E}">
        <p14:creationId xmlns:p14="http://schemas.microsoft.com/office/powerpoint/2010/main" val="30800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тем в 5-9 классах. 5 класс.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988840"/>
            <a:ext cx="81369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4941168"/>
            <a:ext cx="7704856" cy="175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6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Готовое тематическое планирование.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1" y="1628800"/>
            <a:ext cx="1091284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2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352" y="2085527"/>
            <a:ext cx="892899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федеральные государственные образовательные стандарты. Они представляют собой совокупность требований к программам образования.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Основными задачами ФГОС являются: создание </a:t>
            </a:r>
            <a:r>
              <a:rPr lang="ru-RU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единого образовательного пространства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всей Российской Федерации и обеспечение </a:t>
            </a:r>
            <a:r>
              <a:rPr lang="ru-RU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преемственности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образовательных программ начального общего, основного общего и среднего общего образования.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0096" y="188644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такое ФГОС?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2675587"/>
            <a:ext cx="22066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8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376" y="1676400"/>
            <a:ext cx="1831848" cy="2706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" y="569976"/>
            <a:ext cx="9201912" cy="5059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" y="5620512"/>
            <a:ext cx="9573768" cy="490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0800"/>
            <a:ext cx="2426208" cy="45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808" y="6400800"/>
            <a:ext cx="1542288" cy="2316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600688" y="521208"/>
            <a:ext cx="195072" cy="149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endParaRPr lang="ru" sz="1300" b="1" dirty="0">
              <a:solidFill>
                <a:srgbClr val="273775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9112" y="216408"/>
            <a:ext cx="5565648" cy="3261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b="1" dirty="0">
                <a:solidFill>
                  <a:srgbClr val="091AAA"/>
                </a:solidFill>
                <a:latin typeface="Arial Unicode MS"/>
              </a:rPr>
              <a:t>Учебники на уровне НОО, ООО, СОО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280" y="987552"/>
            <a:ext cx="6519672" cy="3048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300" b="1" dirty="0">
                <a:solidFill>
                  <a:srgbClr val="02155A"/>
                </a:solidFill>
                <a:latin typeface="Calibri"/>
              </a:rPr>
              <a:t>«Английский в фокусе» (2-11) (Базовый уровень)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54296" y="6291072"/>
            <a:ext cx="6117336" cy="2529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b="1">
                <a:solidFill>
                  <a:srgbClr val="C00000"/>
                </a:solidFill>
                <a:latin typeface="Calibri"/>
              </a:rPr>
              <a:t>УМК используем из школьного библиотечного фонда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256"/>
            <a:ext cx="11780520" cy="63337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9112" y="216408"/>
            <a:ext cx="5565648" cy="3200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b="1">
                <a:solidFill>
                  <a:srgbClr val="091AAA"/>
                </a:solidFill>
                <a:latin typeface="Arial Unicode MS"/>
              </a:rPr>
              <a:t>Учебники на уровне НОО, ООО, СОО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00688" y="524256"/>
            <a:ext cx="198120" cy="149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endParaRPr lang="ru" sz="1300" b="1" dirty="0">
              <a:solidFill>
                <a:srgbClr val="27377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144" y="920496"/>
            <a:ext cx="7229856" cy="3048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300" b="1" dirty="0">
                <a:solidFill>
                  <a:srgbClr val="02155A"/>
                </a:solidFill>
                <a:latin typeface="Calibri"/>
              </a:rPr>
              <a:t>«Звездный английский» (2-11) (Углублённый уровень)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08136" y="1438656"/>
            <a:ext cx="646176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45A1A0"/>
                </a:solidFill>
                <a:latin typeface="Arial Unicode MS"/>
              </a:rPr>
              <a:t>Student’s Book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266944"/>
            <a:ext cx="655320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C02A7A"/>
                </a:solidFill>
                <a:latin typeface="Arial Unicode MS"/>
              </a:rPr>
              <a:t>Student’s Book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8592" y="6288024"/>
            <a:ext cx="5300472" cy="2529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b="1" dirty="0">
                <a:solidFill>
                  <a:srgbClr val="C00000"/>
                </a:solidFill>
                <a:latin typeface="Calibri"/>
              </a:rPr>
              <a:t>УМК используем из школьного библиотечного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75448" y="6559296"/>
            <a:ext cx="762000" cy="246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b="1" dirty="0">
                <a:solidFill>
                  <a:srgbClr val="C00000"/>
                </a:solidFill>
                <a:latin typeface="Calibri"/>
              </a:rPr>
              <a:t>фонда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174224" y="2819400"/>
          <a:ext cx="823976" cy="505968"/>
        </p:xfrm>
        <a:graphic>
          <a:graphicData uri="http://schemas.openxmlformats.org/drawingml/2006/table">
            <a:tbl>
              <a:tblPr/>
              <a:tblGrid>
                <a:gridCol w="208280"/>
                <a:gridCol w="615696"/>
              </a:tblGrid>
              <a:tr h="350520"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</a:tr>
              <a:tr h="155448">
                <a:tc>
                  <a:txBody>
                    <a:bodyPr/>
                    <a:lstStyle/>
                    <a:p>
                      <a:pPr indent="0" algn="r"/>
                      <a:r>
                        <a:rPr lang="en-US" sz="550">
                          <a:solidFill>
                            <a:srgbClr val="63B2B0"/>
                          </a:solidFill>
                          <a:latin typeface="Arial Unicode MS"/>
                        </a:rPr>
                        <a:t>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550">
                          <a:solidFill>
                            <a:srgbClr val="63B2B0"/>
                          </a:solidFill>
                          <a:latin typeface="Arial Unicode MS"/>
                        </a:rPr>
                        <a:t>Indent's Book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832"/>
            <a:ext cx="10866120" cy="55595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4776" y="502920"/>
            <a:ext cx="4675632" cy="2926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b="1" dirty="0">
                <a:solidFill>
                  <a:srgbClr val="091AAA"/>
                </a:solidFill>
                <a:latin typeface="Arial Unicode MS"/>
              </a:rPr>
              <a:t>Учебники на уровне НОО,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00928" y="1149096"/>
            <a:ext cx="5263896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1900" b="1">
                <a:solidFill>
                  <a:srgbClr val="C00000"/>
                </a:solidFill>
                <a:latin typeface="Calibri"/>
              </a:rPr>
              <a:t>УМК используем из школьного библиотечного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74736" y="1420368"/>
            <a:ext cx="725424" cy="2103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900" b="1">
                <a:solidFill>
                  <a:srgbClr val="C00000"/>
                </a:solidFill>
                <a:latin typeface="Calibri"/>
              </a:rPr>
              <a:t>фонда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5440" y="5864352"/>
            <a:ext cx="8077200" cy="3048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300" b="1" dirty="0">
                <a:solidFill>
                  <a:srgbClr val="02155A"/>
                </a:solidFill>
                <a:latin typeface="Calibri"/>
              </a:rPr>
              <a:t>УМК Немецкий язык. Бим И.Л. и др. (2-9) (Базовый уровень)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" y="1115568"/>
            <a:ext cx="4724400" cy="2039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3389376"/>
            <a:ext cx="8833104" cy="2389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63440" y="481584"/>
            <a:ext cx="4712208" cy="3261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b="1">
                <a:solidFill>
                  <a:srgbClr val="091AAA"/>
                </a:solidFill>
                <a:latin typeface="Arial Unicode MS"/>
              </a:rPr>
              <a:t>Учебники на уровне НОО, ООО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97640" y="518160"/>
            <a:ext cx="204216" cy="155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endParaRPr lang="ru" sz="1300" b="1" dirty="0">
              <a:solidFill>
                <a:srgbClr val="273775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2808" y="1563624"/>
            <a:ext cx="5300472" cy="51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1900" b="1" dirty="0">
                <a:solidFill>
                  <a:srgbClr val="C00000"/>
                </a:solidFill>
                <a:latin typeface="Calibri"/>
              </a:rPr>
              <a:t>УМК используем из школьного библиотечного</a:t>
            </a:r>
          </a:p>
          <a:p>
            <a:pPr indent="0" algn="ctr"/>
            <a:r>
              <a:rPr lang="ru" sz="1900" b="1" dirty="0">
                <a:solidFill>
                  <a:srgbClr val="C00000"/>
                </a:solidFill>
                <a:latin typeface="Calibri"/>
              </a:rPr>
              <a:t>фонда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5794248"/>
            <a:ext cx="11009376" cy="3048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300" b="1" dirty="0">
                <a:solidFill>
                  <a:srgbClr val="02155A"/>
                </a:solidFill>
                <a:latin typeface="Calibri"/>
              </a:rPr>
              <a:t>УМК Немецкий язык. «Вундеркинды плюс» (2-9) (Базовый и углублённый уровни)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8" y="2471928"/>
            <a:ext cx="2429256" cy="1267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93920"/>
            <a:ext cx="2426208" cy="2164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608" y="2368296"/>
            <a:ext cx="2834640" cy="13258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2000" y="990600"/>
            <a:ext cx="9381744" cy="8107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552700" indent="0">
              <a:spcAft>
                <a:spcPts val="1260"/>
              </a:spcAft>
            </a:pPr>
            <a:r>
              <a:rPr lang="ru" sz="3500" b="1" dirty="0">
                <a:solidFill>
                  <a:schemeClr val="tx2"/>
                </a:solidFill>
                <a:latin typeface="Calibri"/>
              </a:rPr>
              <a:t>Учебники на уровне СОО</a:t>
            </a:r>
          </a:p>
          <a:p>
            <a:pPr indent="0"/>
            <a:r>
              <a:rPr lang="ru" sz="1900" b="1" dirty="0">
                <a:solidFill>
                  <a:srgbClr val="02155A"/>
                </a:solidFill>
                <a:latin typeface="Calibri"/>
              </a:rPr>
              <a:t>УМК Немецкий язык. «Вундеркинды плюс» (10-11)(Базовый и углублённый уровни)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1728" y="3910584"/>
            <a:ext cx="2871216" cy="5730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128"/>
              </a:lnSpc>
            </a:pPr>
            <a:r>
              <a:rPr lang="ru" sz="950" dirty="0">
                <a:solidFill>
                  <a:srgbClr val="383738"/>
                </a:solidFill>
                <a:latin typeface="Calibri"/>
              </a:rPr>
              <a:t>Немецкий язык. 10 класс Немецкий язык. 10 класс.</a:t>
            </a:r>
          </a:p>
          <a:p>
            <a:pPr marL="1524000" indent="0">
              <a:lnSpc>
                <a:spcPts val="1128"/>
              </a:lnSpc>
            </a:pPr>
            <a:r>
              <a:rPr lang="ru" sz="950" dirty="0">
                <a:solidFill>
                  <a:srgbClr val="383738"/>
                </a:solidFill>
                <a:latin typeface="Calibri"/>
              </a:rPr>
              <a:t>Электронная форма учебника Радченко О.А. и др. Полная версия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91656" y="3874008"/>
            <a:ext cx="3304032" cy="600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00"/>
              </a:lnSpc>
            </a:pPr>
            <a:r>
              <a:rPr lang="ru" sz="950">
                <a:solidFill>
                  <a:srgbClr val="383738"/>
                </a:solidFill>
                <a:latin typeface="Calibri"/>
              </a:rPr>
              <a:t>Немецкий язык. 11 класс Немецкий язык. 11 класс.</a:t>
            </a:r>
          </a:p>
          <a:p>
            <a:pPr marL="1752600" indent="0">
              <a:lnSpc>
                <a:spcPts val="1200"/>
              </a:lnSpc>
            </a:pPr>
            <a:r>
              <a:rPr lang="ru" sz="950">
                <a:solidFill>
                  <a:srgbClr val="383738"/>
                </a:solidFill>
                <a:latin typeface="Calibri"/>
              </a:rPr>
              <a:t>Электронная форма учебника Радченко О.А. и др. Полная версия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34056" y="4843272"/>
            <a:ext cx="5300472" cy="51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1900" b="1" dirty="0">
                <a:solidFill>
                  <a:srgbClr val="C00000"/>
                </a:solidFill>
                <a:latin typeface="Calibri"/>
              </a:rPr>
              <a:t>УМК используем из школьного библиотечного</a:t>
            </a:r>
          </a:p>
          <a:p>
            <a:pPr marL="301244" indent="0"/>
            <a:r>
              <a:rPr lang="ru" sz="1900" b="1" dirty="0">
                <a:solidFill>
                  <a:srgbClr val="C00000"/>
                </a:solidFill>
                <a:latin typeface="Calibri"/>
              </a:rPr>
              <a:t>фонда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400" b="1" dirty="0" smtClean="0">
                <a:solidFill>
                  <a:srgbClr val="091AAA"/>
                </a:solidFill>
                <a:latin typeface="Arial Unicode MS"/>
              </a:rPr>
              <a:t/>
            </a:r>
            <a:br>
              <a:rPr lang="ru" sz="2400" b="1" dirty="0" smtClean="0">
                <a:solidFill>
                  <a:srgbClr val="091AAA"/>
                </a:solidFill>
                <a:latin typeface="Arial Unicode MS"/>
              </a:rPr>
            </a:br>
            <a:r>
              <a:rPr lang="ru" sz="2400" b="1" dirty="0" smtClean="0">
                <a:solidFill>
                  <a:srgbClr val="091AAA"/>
                </a:solidFill>
                <a:latin typeface="Arial Unicode MS"/>
              </a:rPr>
              <a:t>Учебники </a:t>
            </a:r>
            <a:r>
              <a:rPr lang="ru" sz="2400" b="1" dirty="0">
                <a:solidFill>
                  <a:srgbClr val="091AAA"/>
                </a:solidFill>
                <a:latin typeface="Arial Unicode MS"/>
              </a:rPr>
              <a:t>на уровне НОО, </a:t>
            </a:r>
            <a:r>
              <a:rPr lang="ru" sz="2400" b="1" dirty="0" smtClean="0">
                <a:solidFill>
                  <a:srgbClr val="091AAA"/>
                </a:solidFill>
                <a:latin typeface="Arial Unicode MS"/>
              </a:rPr>
              <a:t>ООО,СОО</a:t>
            </a:r>
            <a:br>
              <a:rPr lang="ru" sz="2400" b="1" dirty="0" smtClean="0">
                <a:solidFill>
                  <a:srgbClr val="091AAA"/>
                </a:solidFill>
                <a:latin typeface="Arial Unicode MS"/>
              </a:rPr>
            </a:br>
            <a:r>
              <a:rPr lang="ru" sz="2400" b="1" dirty="0">
                <a:solidFill>
                  <a:srgbClr val="091AAA"/>
                </a:solidFill>
                <a:latin typeface="Arial Unicode MS"/>
              </a:rPr>
              <a:t/>
            </a:r>
            <a:br>
              <a:rPr lang="ru" sz="2400" b="1" dirty="0">
                <a:solidFill>
                  <a:srgbClr val="091AAA"/>
                </a:solidFill>
                <a:latin typeface="Arial Unicode MS"/>
              </a:rPr>
            </a:br>
            <a:r>
              <a:rPr lang="ru-RU" sz="2000" b="1" dirty="0">
                <a:solidFill>
                  <a:srgbClr val="333333"/>
                </a:solidFill>
                <a:latin typeface="Georgia"/>
              </a:rPr>
              <a:t>УМК "Твой друг французский язык" (2-11</a:t>
            </a:r>
            <a:r>
              <a:rPr lang="ru-RU" sz="2000" b="1" dirty="0" smtClean="0">
                <a:solidFill>
                  <a:srgbClr val="333333"/>
                </a:solidFill>
                <a:latin typeface="Georgia"/>
              </a:rPr>
              <a:t>)(Базовый уровень)</a:t>
            </a:r>
            <a:r>
              <a:rPr lang="ru-RU" sz="2000" b="1" dirty="0">
                <a:solidFill>
                  <a:srgbClr val="333333"/>
                </a:solidFill>
                <a:latin typeface="Georgia"/>
              </a:rPr>
              <a:t/>
            </a:r>
            <a:br>
              <a:rPr lang="ru-RU" sz="2000" b="1" dirty="0">
                <a:solidFill>
                  <a:srgbClr val="333333"/>
                </a:solidFill>
                <a:latin typeface="Georgia"/>
              </a:rPr>
            </a:br>
            <a:endParaRPr lang="ru" sz="2000" b="1" dirty="0">
              <a:solidFill>
                <a:srgbClr val="091AAA"/>
              </a:solidFill>
              <a:latin typeface="Arial Unicode MS"/>
            </a:endParaRPr>
          </a:p>
        </p:txBody>
      </p:sp>
      <p:pic>
        <p:nvPicPr>
          <p:cNvPr id="2050" name="Picture 2" descr="C:\Users\admin\Desktop\Выступление\bb0dd1bd-7df9-11e8-80f0-0050569c7d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708921"/>
            <a:ext cx="1163696" cy="150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Выступление\d7e0ec21-7df9-11e8-80f0-0050569c7d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140968"/>
            <a:ext cx="1296144" cy="14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Выступление\54d68643-7dfa-11e8-80f0-0050569c7d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356643"/>
            <a:ext cx="1152128" cy="16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Выступление\37b56b5a-7e91-11e8-80f0-0050569c7d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767386"/>
            <a:ext cx="1360512" cy="13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Выступление\7eaeaceb-7e91-11e8-80f0-0050569c7d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608637"/>
            <a:ext cx="1135558" cy="13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Выступление\9e4e4406-7e91-11e8-80f0-0050569c7d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4828239"/>
            <a:ext cx="1440160" cy="15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Выступление\d39815c8-7e91-11e8-80f0-0050569c7d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10" y="4261402"/>
            <a:ext cx="1193738" cy="16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Выступление\f4f98ff5-7e91-11e8-80f0-0050569c7d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56" y="4512674"/>
            <a:ext cx="1440160" cy="17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Выступление\fddcae13-ba0b-11ea-a33f-0050569c7d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26" y="2202205"/>
            <a:ext cx="2051372" cy="30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\Desktop\Выступление\eec6d02a-ba0f-11ea-a33f-0050569c7d1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698" y="2781590"/>
            <a:ext cx="2376264" cy="29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6000" y="6058161"/>
            <a:ext cx="5822455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УМК используем из школьного библиотечного</a:t>
            </a:r>
          </a:p>
          <a:p>
            <a:r>
              <a:rPr lang="ru-RU" dirty="0">
                <a:solidFill>
                  <a:srgbClr val="C00000"/>
                </a:solidFill>
              </a:rPr>
              <a:t>фонда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2" y="1768063"/>
            <a:ext cx="1344612" cy="94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665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2400" b="1" dirty="0">
                <a:solidFill>
                  <a:srgbClr val="091AAA"/>
                </a:solidFill>
                <a:latin typeface="Arial Unicode MS"/>
              </a:rPr>
              <a:t>Учебники на уровне НОО, ООО,СОО</a:t>
            </a:r>
            <a:br>
              <a:rPr lang="ru" sz="2400" b="1" dirty="0">
                <a:solidFill>
                  <a:srgbClr val="091AAA"/>
                </a:solidFill>
                <a:latin typeface="Arial Unicode MS"/>
              </a:rPr>
            </a:br>
            <a:r>
              <a:rPr lang="ru" sz="2400" b="1" dirty="0">
                <a:solidFill>
                  <a:srgbClr val="091AAA"/>
                </a:solidFill>
                <a:latin typeface="Arial Unicode MS"/>
              </a:rPr>
              <a:t/>
            </a:r>
            <a:br>
              <a:rPr lang="ru" sz="2400" b="1" dirty="0">
                <a:solidFill>
                  <a:srgbClr val="091AAA"/>
                </a:solidFill>
                <a:latin typeface="Arial Unicode MS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</a:rPr>
              <a:t>УМК "Французский в перспективе" (2-11) Углублённое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/>
              </a:rPr>
              <a:t>изучение.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59492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УМК используем из школьного библиотечного</a:t>
            </a:r>
          </a:p>
          <a:p>
            <a:r>
              <a:rPr lang="ru-RU" dirty="0">
                <a:solidFill>
                  <a:srgbClr val="C00000"/>
                </a:solidFill>
              </a:rPr>
              <a:t>фонда</a:t>
            </a:r>
          </a:p>
        </p:txBody>
      </p:sp>
      <p:pic>
        <p:nvPicPr>
          <p:cNvPr id="3074" name="Picture 2" descr="C:\Users\admin\Desktop\Выступление\4149e493-7de9-11e8-80f0-0050569c7d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78" y="2898863"/>
            <a:ext cx="13681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Выступление\e34d3683-7de9-11e8-80f0-0050569c7d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77" y="2738983"/>
            <a:ext cx="128951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Выступление\ab51564f-e3d8-11e7-a17e-0050569c7d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79" y="3234408"/>
            <a:ext cx="1355775" cy="168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Выступление\1edb645f-7dea-11e8-80f0-0050569c7d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32" y="3250557"/>
            <a:ext cx="1152128" cy="15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Выступление\6e2bd3ce-7dea-11e8-80f0-0050569c7d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79" y="4947553"/>
            <a:ext cx="1164506" cy="132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Выступление\5dc1abd7-653e-11e7-8f51-0050569c7d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29" y="5379529"/>
            <a:ext cx="1277133" cy="12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Выступление\aadeca4d-7dea-11e8-80f0-0050569c7d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62" y="4749344"/>
            <a:ext cx="1129432" cy="14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Выступление\7ba1526e-7dee-11e8-80f0-0050569c7d18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727039"/>
            <a:ext cx="190500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Выступление\5fb4f9d9-7dee-11e8-80f0-0050569c7d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95" y="3092340"/>
            <a:ext cx="1952010" cy="237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6" y="1556791"/>
            <a:ext cx="2450896" cy="128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73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Выступление\изображение_viber_2023-08-22_16-39-04-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412776"/>
            <a:ext cx="6408712" cy="518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Выступление\изображение_viber_2023-08-22_16-39-53-5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361653"/>
            <a:ext cx="4968552" cy="41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Использование электронных вариантов учебников.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https://lecta.ru/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271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509120"/>
            <a:ext cx="3236976" cy="2080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55264" y="304800"/>
            <a:ext cx="5708904" cy="448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1260"/>
              </a:spcAft>
            </a:pPr>
            <a:r>
              <a:rPr lang="ru" sz="3500" b="1" dirty="0">
                <a:solidFill>
                  <a:srgbClr val="203864"/>
                </a:solidFill>
                <a:latin typeface="Calibri"/>
              </a:rPr>
              <a:t>Внеурочная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3104" y="874776"/>
            <a:ext cx="4594864" cy="1481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Bef>
                <a:spcPts val="1260"/>
              </a:spcBef>
              <a:spcAft>
                <a:spcPts val="1260"/>
              </a:spcAft>
            </a:pPr>
            <a:r>
              <a:rPr lang="ru" sz="2300" b="1" dirty="0">
                <a:solidFill>
                  <a:srgbClr val="02155A"/>
                </a:solidFill>
                <a:latin typeface="Calibri"/>
              </a:rPr>
              <a:t>ФОРМЫ</a:t>
            </a:r>
          </a:p>
          <a:p>
            <a:pPr indent="0">
              <a:lnSpc>
                <a:spcPts val="2880"/>
              </a:lnSpc>
            </a:pPr>
            <a:r>
              <a:rPr lang="ru" sz="2400" u="sng" dirty="0" smtClean="0">
                <a:solidFill>
                  <a:srgbClr val="02155A"/>
                </a:solidFill>
                <a:latin typeface="Calibri"/>
              </a:rPr>
              <a:t>НОО(2-4классы)               </a:t>
            </a:r>
            <a:r>
              <a:rPr lang="ru" sz="2400" dirty="0" smtClean="0">
                <a:solidFill>
                  <a:srgbClr val="02155A"/>
                </a:solidFill>
                <a:latin typeface="Calibri"/>
              </a:rPr>
              <a:t>Читательский  клуб, страноведение , школьный </a:t>
            </a:r>
            <a:r>
              <a:rPr lang="ru" sz="2400" dirty="0">
                <a:solidFill>
                  <a:srgbClr val="02155A"/>
                </a:solidFill>
                <a:latin typeface="Calibri"/>
              </a:rPr>
              <a:t>театр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7864" y="2877312"/>
            <a:ext cx="4773168" cy="1399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  <a:spcBef>
                <a:spcPts val="2310"/>
              </a:spcBef>
            </a:pPr>
            <a:r>
              <a:rPr lang="ru" sz="2400" u="sng" dirty="0" smtClean="0">
                <a:solidFill>
                  <a:srgbClr val="02155A"/>
                </a:solidFill>
                <a:latin typeface="Calibri"/>
              </a:rPr>
              <a:t>ООО(5-9 классы) </a:t>
            </a:r>
            <a:r>
              <a:rPr lang="ru" sz="2400" dirty="0" smtClean="0">
                <a:solidFill>
                  <a:srgbClr val="02155A"/>
                </a:solidFill>
                <a:latin typeface="Calibri"/>
              </a:rPr>
              <a:t>Читательский клуб,</a:t>
            </a:r>
          </a:p>
          <a:p>
            <a:pPr indent="0" algn="just">
              <a:lnSpc>
                <a:spcPts val="2880"/>
              </a:lnSpc>
              <a:spcAft>
                <a:spcPts val="2310"/>
              </a:spcAft>
            </a:pPr>
            <a:r>
              <a:rPr lang="ru" sz="2400" dirty="0" smtClean="0">
                <a:solidFill>
                  <a:srgbClr val="02155A"/>
                </a:solidFill>
                <a:latin typeface="Calibri"/>
              </a:rPr>
              <a:t>          страноведение,Школьный                     театр,  Школьный журнал/газета</a:t>
            </a:r>
            <a:endParaRPr lang="ru" sz="2400" dirty="0">
              <a:solidFill>
                <a:srgbClr val="02155A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9440" y="880872"/>
            <a:ext cx="3983736" cy="9875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1260"/>
              </a:spcAft>
            </a:pPr>
            <a:r>
              <a:rPr lang="ru" sz="2300" b="1" dirty="0" smtClean="0">
                <a:solidFill>
                  <a:srgbClr val="02155A"/>
                </a:solidFill>
                <a:latin typeface="Calibri"/>
              </a:rPr>
              <a:t>РЕСУРСЫ</a:t>
            </a:r>
          </a:p>
          <a:p>
            <a:pPr algn="just" fontAlgn="base"/>
            <a:r>
              <a:rPr lang="ru-RU" b="1" dirty="0">
                <a:solidFill>
                  <a:srgbClr val="000000"/>
                </a:solidFill>
                <a:latin typeface="Times New Roman"/>
              </a:rPr>
              <a:t>Интернет – ресурсы: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 fontAlgn="base"/>
            <a:r>
              <a:rPr lang="ru-RU" u="sng" dirty="0">
                <a:solidFill>
                  <a:srgbClr val="0000FF"/>
                </a:solidFill>
                <a:latin typeface="inherit"/>
                <a:hlinkClick r:id="rId3"/>
              </a:rPr>
              <a:t>http://englishinn.ru/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 fontAlgn="base"/>
            <a:r>
              <a:rPr lang="ru-RU" u="sng" dirty="0">
                <a:solidFill>
                  <a:srgbClr val="0000FF"/>
                </a:solidFill>
                <a:latin typeface="inherit"/>
                <a:hlinkClick r:id="rId4"/>
              </a:rPr>
              <a:t>https://engblog.ru/remote-teacher-dictionary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 fontAlgn="base"/>
            <a:r>
              <a:rPr lang="ru-RU" u="sng" dirty="0">
                <a:solidFill>
                  <a:srgbClr val="0000FF"/>
                </a:solidFill>
                <a:latin typeface="inherit"/>
                <a:hlinkClick r:id="rId5"/>
              </a:rPr>
              <a:t>https://en-oge.sdamgia.ru/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 fontAlgn="base"/>
            <a:r>
              <a:rPr lang="ru-RU" u="sng" dirty="0">
                <a:solidFill>
                  <a:srgbClr val="0000FF"/>
                </a:solidFill>
                <a:latin typeface="inherit"/>
                <a:hlinkClick r:id="rId6"/>
              </a:rPr>
              <a:t>https://www.interpals.net/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 fontAlgn="base"/>
            <a:r>
              <a:rPr lang="ru-RU" u="sng" dirty="0">
                <a:solidFill>
                  <a:srgbClr val="0000FF"/>
                </a:solidFill>
                <a:latin typeface="inherit"/>
                <a:hlinkClick r:id="rId7"/>
              </a:rPr>
              <a:t>https://www.yaklass.ru/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 fontAlgn="base"/>
            <a:r>
              <a:rPr lang="ru-RU" u="sng" dirty="0">
                <a:solidFill>
                  <a:srgbClr val="0000FF"/>
                </a:solidFill>
                <a:latin typeface="inherit"/>
                <a:hlinkClick r:id="rId8"/>
              </a:rPr>
              <a:t>https://uchi.ru/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 fontAlgn="base"/>
            <a:r>
              <a:rPr lang="ru-RU" u="sng" dirty="0">
                <a:solidFill>
                  <a:srgbClr val="0000FF"/>
                </a:solidFill>
                <a:latin typeface="inherit"/>
                <a:hlinkClick r:id="rId9"/>
              </a:rPr>
              <a:t>https://skyeng.ru/?yclid=288702930989656436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 fontAlgn="base"/>
            <a:r>
              <a:rPr lang="ru-RU" u="sng" dirty="0">
                <a:solidFill>
                  <a:srgbClr val="0000FF"/>
                </a:solidFill>
                <a:latin typeface="inherit"/>
                <a:hlinkClick r:id="rId10"/>
              </a:rPr>
              <a:t>https://skysmart.ru/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indent="0">
              <a:spcAft>
                <a:spcPts val="420"/>
              </a:spcAft>
            </a:pPr>
            <a:endParaRPr lang="en-US" sz="1800" dirty="0"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5401" y="4365104"/>
            <a:ext cx="1244810" cy="1184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dirty="0" smtClean="0">
                <a:solidFill>
                  <a:srgbClr val="02155A"/>
                </a:solidFill>
                <a:latin typeface="Calibri"/>
              </a:rPr>
              <a:t>        </a:t>
            </a:r>
            <a:r>
              <a:rPr lang="ru" sz="2400" u="sng" dirty="0" smtClean="0">
                <a:solidFill>
                  <a:srgbClr val="02155A"/>
                </a:solidFill>
                <a:latin typeface="Calibri"/>
              </a:rPr>
              <a:t>СОО(10-11классы)</a:t>
            </a:r>
            <a:endParaRPr lang="ru" sz="2400" u="sng" dirty="0">
              <a:solidFill>
                <a:srgbClr val="02155A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5520" y="4797152"/>
            <a:ext cx="3776571" cy="16362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880"/>
              </a:lnSpc>
              <a:spcBef>
                <a:spcPts val="2310"/>
              </a:spcBef>
            </a:pPr>
            <a:r>
              <a:rPr lang="ru" sz="2400" dirty="0">
                <a:solidFill>
                  <a:srgbClr val="02155A"/>
                </a:solidFill>
                <a:latin typeface="Calibri"/>
              </a:rPr>
              <a:t>Читательский </a:t>
            </a:r>
            <a:r>
              <a:rPr lang="ru" sz="2400" dirty="0" smtClean="0">
                <a:solidFill>
                  <a:srgbClr val="02155A"/>
                </a:solidFill>
                <a:latin typeface="Calibri"/>
              </a:rPr>
              <a:t>клуб, </a:t>
            </a:r>
            <a:r>
              <a:rPr lang="ru" sz="2400" dirty="0">
                <a:solidFill>
                  <a:srgbClr val="02155A"/>
                </a:solidFill>
                <a:latin typeface="Calibri"/>
              </a:rPr>
              <a:t>с</a:t>
            </a:r>
            <a:r>
              <a:rPr lang="ru" sz="2400" dirty="0" smtClean="0">
                <a:solidFill>
                  <a:srgbClr val="02155A"/>
                </a:solidFill>
                <a:latin typeface="Calibri"/>
              </a:rPr>
              <a:t>трановедение ,школьный театр, </a:t>
            </a:r>
            <a:r>
              <a:rPr lang="ru" sz="2400" dirty="0">
                <a:solidFill>
                  <a:srgbClr val="02155A"/>
                </a:solidFill>
                <a:latin typeface="Calibri"/>
              </a:rPr>
              <a:t>ш</a:t>
            </a:r>
            <a:r>
              <a:rPr lang="ru" sz="2400" dirty="0" smtClean="0">
                <a:solidFill>
                  <a:srgbClr val="02155A"/>
                </a:solidFill>
                <a:latin typeface="Calibri"/>
              </a:rPr>
              <a:t>кольный </a:t>
            </a:r>
            <a:r>
              <a:rPr lang="ru" sz="2400" dirty="0">
                <a:solidFill>
                  <a:srgbClr val="02155A"/>
                </a:solidFill>
                <a:latin typeface="Calibri"/>
              </a:rPr>
              <a:t>журнал/газета </a:t>
            </a:r>
            <a:r>
              <a:rPr lang="ru" sz="2400" dirty="0" smtClean="0">
                <a:solidFill>
                  <a:srgbClr val="02155A"/>
                </a:solidFill>
                <a:latin typeface="Calibri"/>
              </a:rPr>
              <a:t>,сайт </a:t>
            </a:r>
            <a:r>
              <a:rPr lang="ru" sz="2400" dirty="0">
                <a:solidFill>
                  <a:srgbClr val="02155A"/>
                </a:solidFill>
                <a:latin typeface="Calibri"/>
              </a:rPr>
              <a:t>на иностранном языке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080" y="2398776"/>
            <a:ext cx="1688592" cy="27767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1664" y="486201"/>
            <a:ext cx="5462016" cy="5090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800" b="1" dirty="0">
                <a:solidFill>
                  <a:srgbClr val="02155A"/>
                </a:solidFill>
                <a:latin typeface="Calibri"/>
              </a:rPr>
              <a:t>Воспитательный потенциал урока иностранного языка</a:t>
            </a:r>
          </a:p>
          <a:p>
            <a:pPr indent="0" algn="ctr">
              <a:lnSpc>
                <a:spcPts val="2160"/>
              </a:lnSpc>
            </a:pPr>
            <a:r>
              <a:rPr lang="ru" sz="1800" b="1" dirty="0">
                <a:solidFill>
                  <a:srgbClr val="02155A"/>
                </a:solidFill>
                <a:latin typeface="Calibri"/>
              </a:rPr>
              <a:t>формируем личностные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0392" y="3145536"/>
            <a:ext cx="3584448" cy="10454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2400" b="1" dirty="0">
                <a:latin typeface="Calibri"/>
              </a:rPr>
              <a:t>Программная тема</a:t>
            </a:r>
          </a:p>
          <a:p>
            <a:pPr indent="0">
              <a:lnSpc>
                <a:spcPts val="2160"/>
              </a:lnSpc>
            </a:pPr>
            <a:r>
              <a:rPr lang="ru" sz="2400" dirty="0">
                <a:latin typeface="Calibri"/>
              </a:rPr>
              <a:t>Выдающиеся люди родной страны и страны/стран изучаемого языка: учёные, писатели, поэты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05600" y="2782824"/>
            <a:ext cx="4547616" cy="1868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36"/>
              </a:lnSpc>
            </a:pPr>
            <a:r>
              <a:rPr lang="ru" sz="2400" i="1" u="sng" dirty="0">
                <a:latin typeface="Calibri"/>
              </a:rPr>
              <a:t>Патриотическое воспитание</a:t>
            </a:r>
            <a:r>
              <a:rPr lang="ru" sz="2400" i="1" dirty="0">
                <a:latin typeface="Calibri"/>
              </a:rPr>
              <a:t>:</a:t>
            </a:r>
          </a:p>
          <a:p>
            <a:pPr indent="0">
              <a:lnSpc>
                <a:spcPts val="2136"/>
              </a:lnSpc>
            </a:pPr>
            <a:r>
              <a:rPr lang="ru" sz="2400" dirty="0">
                <a:latin typeface="Calibri"/>
              </a:rPr>
              <a:t>Проявление интереса к познанию истории, культуры Российской Федерации, своего края, народов России; </a:t>
            </a:r>
            <a:endParaRPr lang="ru" sz="2400" dirty="0" smtClean="0">
              <a:latin typeface="Calibri"/>
            </a:endParaRPr>
          </a:p>
          <a:p>
            <a:pPr indent="0">
              <a:lnSpc>
                <a:spcPts val="2136"/>
              </a:lnSpc>
            </a:pPr>
            <a:r>
              <a:rPr lang="ru" sz="2400" dirty="0" smtClean="0">
                <a:latin typeface="Calibri"/>
              </a:rPr>
              <a:t>ценностное </a:t>
            </a:r>
            <a:r>
              <a:rPr lang="ru" sz="2400" dirty="0">
                <a:latin typeface="Calibri"/>
              </a:rPr>
              <a:t>отношение к достижениям своей Родины - России, к науке, искусству, спорту, технологиям, боевым подвигам и трудовым достижениям народа.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392" y="1484784"/>
            <a:ext cx="54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2021 году приняты новые ФГОС НОО и ФГОС ООО (приказы от 31 мая №286 и №287).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Calibri"/>
              </a:rPr>
              <a:t>Нововведения не меняют общий характер ФГОС, но затрагивают ряд моментов, влияющих на содержание и организацию образования, включая обучение иностранным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языкам. </a:t>
            </a:r>
            <a:endParaRPr lang="ru-RU" sz="2500" b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23" y="0"/>
            <a:ext cx="5663952" cy="686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5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8" y="210312"/>
            <a:ext cx="2097024" cy="874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71928"/>
            <a:ext cx="2286000" cy="3148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528" y="2499360"/>
            <a:ext cx="1688592" cy="2776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9912" y="1088136"/>
            <a:ext cx="661416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80"/>
              </a:lnSpc>
            </a:pPr>
            <a:r>
              <a:rPr lang="ru" sz="400">
                <a:solidFill>
                  <a:srgbClr val="383738"/>
                </a:solidFill>
                <a:latin typeface="Times New Roman"/>
              </a:rPr>
              <a:t>1   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Walt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Disney </a:t>
            </a:r>
            <a:r>
              <a:rPr lang="en-US" sz="400">
                <a:solidFill>
                  <a:srgbClr val="383738"/>
                </a:solidFill>
                <a:latin typeface="Times New Roman"/>
              </a:rPr>
              <a:t>was horn in.......</a:t>
            </a:r>
          </a:p>
          <a:p>
            <a:pPr indent="0" algn="just">
              <a:lnSpc>
                <a:spcPts val="480"/>
              </a:lnSpc>
            </a:pPr>
            <a:r>
              <a:rPr lang="en-US" sz="400">
                <a:solidFill>
                  <a:srgbClr val="4A494A"/>
                </a:solidFill>
                <a:latin typeface="Times New Roman"/>
              </a:rPr>
              <a:t>A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the IS </a:t>
            </a:r>
            <a:r>
              <a:rPr lang="ru" sz="400">
                <a:solidFill>
                  <a:srgbClr val="4A494A"/>
                </a:solidFill>
                <a:latin typeface="Times New Roman"/>
              </a:rPr>
              <a:t>В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the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UK</a:t>
            </a:r>
          </a:p>
          <a:p>
            <a:pPr indent="0" algn="just">
              <a:lnSpc>
                <a:spcPts val="480"/>
              </a:lnSpc>
            </a:pPr>
            <a:r>
              <a:rPr lang="en-US" sz="400">
                <a:solidFill>
                  <a:srgbClr val="383738"/>
                </a:solidFill>
                <a:latin typeface="Times New Roman"/>
              </a:rPr>
              <a:t>C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Australia</a:t>
            </a:r>
          </a:p>
          <a:p>
            <a:pPr indent="0" algn="just">
              <a:lnSpc>
                <a:spcPts val="480"/>
              </a:lnSpc>
            </a:pPr>
            <a:r>
              <a:rPr lang="en-US" sz="400">
                <a:solidFill>
                  <a:srgbClr val="4A494A"/>
                </a:solidFill>
                <a:latin typeface="Times New Roman"/>
              </a:rPr>
              <a:t>2   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he sold his first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drawing at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the</a:t>
            </a:r>
          </a:p>
          <a:p>
            <a:pPr indent="0" algn="just">
              <a:lnSpc>
                <a:spcPts val="480"/>
              </a:lnSpc>
            </a:pPr>
            <a:r>
              <a:rPr lang="en-US" sz="400">
                <a:solidFill>
                  <a:srgbClr val="4A494A"/>
                </a:solidFill>
                <a:latin typeface="Times New Roman"/>
              </a:rPr>
              <a:t>age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of.......</a:t>
            </a:r>
          </a:p>
          <a:p>
            <a:pPr indent="0" algn="just">
              <a:lnSpc>
                <a:spcPts val="480"/>
              </a:lnSpc>
            </a:pPr>
            <a:r>
              <a:rPr lang="en-US" sz="400">
                <a:solidFill>
                  <a:srgbClr val="666666"/>
                </a:solidFill>
                <a:latin typeface="Times New Roman"/>
              </a:rPr>
              <a:t>A 10 </a:t>
            </a:r>
            <a:r>
              <a:rPr lang="ru" sz="400">
                <a:solidFill>
                  <a:srgbClr val="4A494A"/>
                </a:solidFill>
                <a:latin typeface="Times New Roman"/>
              </a:rPr>
              <a:t>В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7 </a:t>
            </a:r>
            <a:r>
              <a:rPr lang="ru" sz="400">
                <a:solidFill>
                  <a:srgbClr val="4A494A"/>
                </a:solidFill>
                <a:latin typeface="Times New Roman"/>
              </a:rPr>
              <a:t>С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2C</a:t>
            </a:r>
          </a:p>
          <a:p>
            <a:pPr indent="0" algn="just"/>
            <a:r>
              <a:rPr lang="en-US" sz="400">
                <a:solidFill>
                  <a:srgbClr val="383738"/>
                </a:solidFill>
                <a:latin typeface="Times New Roman"/>
              </a:rPr>
              <a:t>3   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He received......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Academy</a:t>
            </a:r>
          </a:p>
          <a:p>
            <a:pPr indent="0" algn="just"/>
            <a:r>
              <a:rPr lang="en-US" sz="400">
                <a:solidFill>
                  <a:srgbClr val="4A494A"/>
                </a:solidFill>
                <a:latin typeface="Times New Roman"/>
              </a:rPr>
              <a:t>Awards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In his lifetime.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7528" y="1072896"/>
            <a:ext cx="1176528" cy="5669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500" dirty="0">
                <a:solidFill>
                  <a:srgbClr val="666666"/>
                </a:solidFill>
                <a:latin typeface="Times New Roman"/>
              </a:rPr>
              <a:t>Ill    _</a:t>
            </a:r>
            <a:r>
              <a:rPr lang="en-US" sz="500" u="sng" dirty="0">
                <a:solidFill>
                  <a:srgbClr val="666666"/>
                </a:solidFill>
                <a:latin typeface="Times New Roman"/>
              </a:rPr>
              <a:t>m</a:t>
            </a:r>
          </a:p>
          <a:p>
            <a:pPr indent="0" algn="just">
              <a:lnSpc>
                <a:spcPts val="480"/>
              </a:lnSpc>
            </a:pPr>
            <a:r>
              <a:rPr lang="en-US" sz="400" dirty="0">
                <a:solidFill>
                  <a:srgbClr val="666666"/>
                </a:solidFill>
                <a:latin typeface="Calibri"/>
              </a:rPr>
              <a:t>Wall </a:t>
            </a:r>
            <a:r>
              <a:rPr lang="en-US" sz="400" dirty="0">
                <a:solidFill>
                  <a:srgbClr val="4A494A"/>
                </a:solidFill>
                <a:latin typeface="Calibri"/>
              </a:rPr>
              <a:t>Bias Disney </a:t>
            </a:r>
            <a:r>
              <a:rPr lang="en-US" sz="400" dirty="0">
                <a:solidFill>
                  <a:srgbClr val="666666"/>
                </a:solidFill>
                <a:latin typeface="Calibri"/>
              </a:rPr>
              <a:t>was born on December </a:t>
            </a:r>
            <a:r>
              <a:rPr lang="en-US" sz="400" dirty="0">
                <a:solidFill>
                  <a:srgbClr val="4A494A"/>
                </a:solidFill>
                <a:latin typeface="Calibri"/>
              </a:rPr>
              <a:t>5fh </a:t>
            </a:r>
            <a:r>
              <a:rPr lang="en-US" sz="400" dirty="0">
                <a:solidFill>
                  <a:srgbClr val="666666"/>
                </a:solidFill>
                <a:latin typeface="Calibri"/>
              </a:rPr>
              <a:t>1931 in Chicago Illinois. He </a:t>
            </a:r>
            <a:r>
              <a:rPr lang="en-US" sz="400" dirty="0" err="1">
                <a:solidFill>
                  <a:srgbClr val="666666"/>
                </a:solidFill>
                <a:latin typeface="Calibri"/>
              </a:rPr>
              <a:t>Iked</a:t>
            </a:r>
            <a:r>
              <a:rPr lang="en-US" sz="400" dirty="0">
                <a:solidFill>
                  <a:srgbClr val="666666"/>
                </a:solidFill>
                <a:latin typeface="Calibri"/>
              </a:rPr>
              <a:t> drawing from an early </a:t>
            </a:r>
            <a:r>
              <a:rPr lang="en-US" sz="400" dirty="0">
                <a:solidFill>
                  <a:srgbClr val="4A494A"/>
                </a:solidFill>
                <a:latin typeface="Calibri"/>
              </a:rPr>
              <a:t>age end he </a:t>
            </a:r>
            <a:r>
              <a:rPr lang="en-US" sz="400" dirty="0">
                <a:solidFill>
                  <a:srgbClr val="666666"/>
                </a:solidFill>
                <a:latin typeface="Calibri"/>
              </a:rPr>
              <a:t>sold his </a:t>
            </a:r>
            <a:r>
              <a:rPr lang="en-US" sz="400" dirty="0">
                <a:solidFill>
                  <a:srgbClr val="8A8B93"/>
                </a:solidFill>
                <a:latin typeface="Calibri"/>
              </a:rPr>
              <a:t>first </a:t>
            </a:r>
            <a:r>
              <a:rPr lang="en-US" sz="400" dirty="0">
                <a:solidFill>
                  <a:srgbClr val="4A494A"/>
                </a:solidFill>
                <a:latin typeface="Calibri"/>
              </a:rPr>
              <a:t>sketches to </a:t>
            </a:r>
            <a:r>
              <a:rPr lang="en-US" sz="400" dirty="0">
                <a:solidFill>
                  <a:srgbClr val="666666"/>
                </a:solidFill>
                <a:latin typeface="Calibri"/>
              </a:rPr>
              <a:t>his </a:t>
            </a:r>
            <a:r>
              <a:rPr lang="en-US" sz="400" dirty="0" err="1">
                <a:solidFill>
                  <a:srgbClr val="666666"/>
                </a:solidFill>
                <a:latin typeface="Calibri"/>
              </a:rPr>
              <a:t>neighbours</a:t>
            </a:r>
            <a:r>
              <a:rPr lang="en-US" sz="400" dirty="0">
                <a:solidFill>
                  <a:srgbClr val="666666"/>
                </a:solidFill>
                <a:latin typeface="Calibri"/>
              </a:rPr>
              <a:t> </a:t>
            </a:r>
            <a:r>
              <a:rPr lang="en-US" sz="400" dirty="0">
                <a:solidFill>
                  <a:srgbClr val="4A494A"/>
                </a:solidFill>
                <a:latin typeface="Calibri"/>
              </a:rPr>
              <a:t>when </a:t>
            </a:r>
            <a:r>
              <a:rPr lang="en-US" sz="400" dirty="0">
                <a:solidFill>
                  <a:srgbClr val="666666"/>
                </a:solidFill>
                <a:latin typeface="Calibri"/>
              </a:rPr>
              <a:t>he was only seven years old, h August </a:t>
            </a:r>
            <a:r>
              <a:rPr lang="en-US" sz="400" dirty="0">
                <a:solidFill>
                  <a:srgbClr val="4A494A"/>
                </a:solidFill>
                <a:latin typeface="Calibri"/>
              </a:rPr>
              <a:t>1923 </a:t>
            </a:r>
            <a:r>
              <a:rPr lang="en-US" sz="400" dirty="0">
                <a:solidFill>
                  <a:srgbClr val="666666"/>
                </a:solidFill>
                <a:latin typeface="Calibri"/>
              </a:rPr>
              <a:t>he </a:t>
            </a:r>
            <a:r>
              <a:rPr lang="en-US" sz="400" dirty="0">
                <a:solidFill>
                  <a:srgbClr val="4A494A"/>
                </a:solidFill>
                <a:latin typeface="Calibri"/>
              </a:rPr>
              <a:t>left </a:t>
            </a:r>
            <a:r>
              <a:rPr lang="en-US" sz="400" dirty="0">
                <a:solidFill>
                  <a:srgbClr val="666666"/>
                </a:solidFill>
                <a:latin typeface="Calibri"/>
              </a:rPr>
              <a:t>for Hollywood. He had </a:t>
            </a:r>
            <a:r>
              <a:rPr lang="en-US" sz="400" dirty="0">
                <a:solidFill>
                  <a:srgbClr val="8A8B93"/>
                </a:solidFill>
                <a:latin typeface="Calibri"/>
              </a:rPr>
              <a:t>only </a:t>
            </a:r>
            <a:r>
              <a:rPr lang="en-US" sz="400" dirty="0" err="1">
                <a:solidFill>
                  <a:srgbClr val="666666"/>
                </a:solidFill>
                <a:latin typeface="Calibri"/>
              </a:rPr>
              <a:t>SdO</a:t>
            </a:r>
            <a:r>
              <a:rPr lang="en-US" sz="400" dirty="0">
                <a:solidFill>
                  <a:srgbClr val="666666"/>
                </a:solidFill>
                <a:latin typeface="Calibri"/>
              </a:rPr>
              <a:t> with him His </a:t>
            </a:r>
            <a:r>
              <a:rPr lang="en-US" sz="400" dirty="0" err="1">
                <a:solidFill>
                  <a:srgbClr val="4A494A"/>
                </a:solidFill>
                <a:latin typeface="Calibri"/>
              </a:rPr>
              <a:t>brotlrer</a:t>
            </a:r>
            <a:r>
              <a:rPr lang="en-US" sz="400" dirty="0">
                <a:solidFill>
                  <a:srgbClr val="4A494A"/>
                </a:solidFill>
                <a:latin typeface="Calibri"/>
              </a:rPr>
              <a:t> Roy </a:t>
            </a:r>
            <a:r>
              <a:rPr lang="en-US" sz="400" dirty="0">
                <a:solidFill>
                  <a:srgbClr val="666666"/>
                </a:solidFill>
                <a:latin typeface="Calibri"/>
              </a:rPr>
              <a:t>lived in California and </a:t>
            </a:r>
            <a:r>
              <a:rPr lang="en-US" sz="400" dirty="0">
                <a:solidFill>
                  <a:srgbClr val="4A494A"/>
                </a:solidFill>
                <a:latin typeface="Calibri"/>
              </a:rPr>
              <a:t>together </a:t>
            </a:r>
            <a:r>
              <a:rPr lang="en-US" sz="400" dirty="0">
                <a:solidFill>
                  <a:srgbClr val="666666"/>
                </a:solidFill>
                <a:latin typeface="Calibri"/>
              </a:rPr>
              <a:t>they started the now famous Disney Brothers studio n their uncle’s </a:t>
            </a:r>
            <a:r>
              <a:rPr lang="en-US" sz="400" dirty="0">
                <a:solidFill>
                  <a:srgbClr val="4A494A"/>
                </a:solidFill>
                <a:latin typeface="Calibri"/>
              </a:rPr>
              <a:t>garage.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04" y="2606040"/>
            <a:ext cx="966216" cy="1645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576"/>
              </a:lnSpc>
            </a:pPr>
            <a:r>
              <a:rPr lang="en-US" sz="450">
                <a:solidFill>
                  <a:srgbClr val="212121"/>
                </a:solidFill>
                <a:latin typeface="Calibri"/>
              </a:rPr>
              <a:t>has Goethe and Russia has Alexander Pushkin. He was a brilliant poet and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1752" y="2825496"/>
            <a:ext cx="597408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50">
                <a:solidFill>
                  <a:srgbClr val="212121"/>
                </a:solidFill>
                <a:latin typeface="Calibri"/>
              </a:rPr>
              <a:t>Russian literature fans.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5656" y="3410712"/>
            <a:ext cx="978408" cy="838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400">
                <a:solidFill>
                  <a:srgbClr val="4A494A"/>
                </a:solidFill>
                <a:latin typeface="Times New Roman"/>
              </a:rPr>
              <a:t>Alexander </a:t>
            </a:r>
            <a:r>
              <a:rPr lang="en-US" sz="400">
                <a:solidFill>
                  <a:srgbClr val="7F7D80"/>
                </a:solidFill>
                <a:latin typeface="Times New Roman"/>
              </a:rPr>
              <a:t>Pushkin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was </a:t>
            </a:r>
            <a:r>
              <a:rPr lang="en-US" sz="400">
                <a:solidFill>
                  <a:srgbClr val="7F7D80"/>
                </a:solidFill>
                <a:latin typeface="Times New Roman"/>
              </a:rPr>
              <a:t>born </a:t>
            </a:r>
            <a:r>
              <a:rPr lang="ru" sz="400">
                <a:solidFill>
                  <a:srgbClr val="7F7D80"/>
                </a:solidFill>
                <a:latin typeface="Times New Roman"/>
              </a:rPr>
              <a:t>ш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Moscow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on fells</a:t>
            </a:r>
          </a:p>
          <a:p>
            <a:pPr indent="0" algn="just">
              <a:lnSpc>
                <a:spcPts val="528"/>
              </a:lnSpc>
            </a:pPr>
            <a:r>
              <a:rPr lang="en-US" sz="400">
                <a:solidFill>
                  <a:srgbClr val="4A494A"/>
                </a:solidFill>
                <a:latin typeface="Times New Roman"/>
              </a:rPr>
              <a:t>June 1</a:t>
            </a:r>
            <a:r>
              <a:rPr lang="en-US" sz="400" baseline="30000">
                <a:solidFill>
                  <a:srgbClr val="4A494A"/>
                </a:solidFill>
                <a:latin typeface="Times New Roman"/>
              </a:rPr>
              <a:t>7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99.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From a </a:t>
            </a:r>
            <a:r>
              <a:rPr lang="en-US" sz="400">
                <a:solidFill>
                  <a:srgbClr val="7F7D80"/>
                </a:solidFill>
                <a:latin typeface="Times New Roman"/>
              </a:rPr>
              <a:t>young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age </a:t>
            </a:r>
            <a:r>
              <a:rPr lang="en-US" sz="400">
                <a:solidFill>
                  <a:srgbClr val="7F7D80"/>
                </a:solidFill>
                <a:latin typeface="Times New Roman"/>
              </a:rPr>
              <a:t>his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nurse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taught him all about Rissian folktales and traditions. Alexander wasn’t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a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good xtud-.iil. </a:t>
            </a:r>
            <a:r>
              <a:rPr lang="en-US" sz="400">
                <a:solidFill>
                  <a:srgbClr val="7F7D80"/>
                </a:solidFill>
                <a:latin typeface="Times New Roman"/>
              </a:rPr>
              <a:t>but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he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loved to read and spent many hours </a:t>
            </a:r>
            <a:r>
              <a:rPr lang="en-US" sz="400">
                <a:solidFill>
                  <a:srgbClr val="7F7D80"/>
                </a:solidFill>
                <a:latin typeface="Times New Roman"/>
              </a:rPr>
              <a:t>in his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father's library,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lie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wrote his </a:t>
            </a:r>
            <a:r>
              <a:rPr lang="en-US" sz="400">
                <a:solidFill>
                  <a:srgbClr val="7F7D80"/>
                </a:solidFill>
                <a:latin typeface="Times New Roman"/>
              </a:rPr>
              <a:t>first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poem at the age at'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8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and published his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first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poem at IS.</a:t>
            </a:r>
          </a:p>
          <a:p>
            <a:pPr indent="0" algn="just">
              <a:lnSpc>
                <a:spcPts val="528"/>
              </a:lnSpc>
            </a:pPr>
            <a:r>
              <a:rPr lang="en-US" sz="400">
                <a:solidFill>
                  <a:srgbClr val="4A494A"/>
                </a:solidFill>
                <a:latin typeface="Times New Roman"/>
              </a:rPr>
              <a:t>His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work was very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different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from -he other writers at the lime </a:t>
            </a:r>
            <a:r>
              <a:rPr lang="en-US" sz="400">
                <a:solidFill>
                  <a:srgbClr val="7F7D80"/>
                </a:solidFill>
                <a:latin typeface="Times New Roman"/>
              </a:rPr>
              <a:t>and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this </a:t>
            </a:r>
            <a:r>
              <a:rPr lang="en-US" sz="400">
                <a:solidFill>
                  <a:srgbClr val="7F7D80"/>
                </a:solidFill>
                <a:latin typeface="Times New Roman"/>
              </a:rPr>
              <a:t>ofrcu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got him into trouble with the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tsar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and the government.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For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example, one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of </a:t>
            </a:r>
            <a:r>
              <a:rPr lang="en-US" sz="400">
                <a:solidFill>
                  <a:srgbClr val="7F7D80"/>
                </a:solidFill>
                <a:latin typeface="Times New Roman"/>
              </a:rPr>
              <a:t>his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mast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famous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plays. </a:t>
            </a:r>
            <a:r>
              <a:rPr lang="en-US" sz="400" i="1" spc="-50">
                <a:solidFill>
                  <a:srgbClr val="666666"/>
                </a:solidFill>
                <a:latin typeface="Times New Roman"/>
              </a:rPr>
              <a:t>Boris Godunov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was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only published </a:t>
            </a:r>
            <a:r>
              <a:rPr lang="en-US" sz="400">
                <a:solidFill>
                  <a:srgbClr val="7F7D80"/>
                </a:solidFill>
                <a:latin typeface="Times New Roman"/>
              </a:rPr>
              <a:t>years after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he </a:t>
            </a:r>
            <a:r>
              <a:rPr lang="ru" sz="400">
                <a:solidFill>
                  <a:srgbClr val="666666"/>
                </a:solidFill>
                <a:latin typeface="Times New Roman"/>
              </a:rPr>
              <a:t>«тою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608" y="4303776"/>
            <a:ext cx="816864" cy="6309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528"/>
              </a:lnSpc>
            </a:pPr>
            <a:r>
              <a:rPr lang="en-US" sz="400">
                <a:solidFill>
                  <a:srgbClr val="4A494A"/>
                </a:solidFill>
                <a:latin typeface="Times New Roman"/>
              </a:rPr>
              <a:t>After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marrying a beautiful young gir </a:t>
            </a:r>
            <a:r>
              <a:rPr lang="en-US" sz="400">
                <a:solidFill>
                  <a:srgbClr val="212121"/>
                </a:solidFill>
                <a:latin typeface="Times New Roman"/>
              </a:rPr>
              <a:t>Natalya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Goncharova in 1831 heconlinucd i Millions of people consider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his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novel, </a:t>
            </a:r>
            <a:r>
              <a:rPr lang="en-US" sz="400" i="1">
                <a:solidFill>
                  <a:srgbClr val="666666"/>
                </a:solidFill>
                <a:latin typeface="Times New Roman"/>
              </a:rPr>
              <a:t>Onegin,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 his </a:t>
            </a:r>
            <a:r>
              <a:rPr lang="ru" sz="400">
                <a:solidFill>
                  <a:srgbClr val="666666"/>
                </a:solidFill>
                <a:latin typeface="Times New Roman"/>
              </a:rPr>
              <a:t>рож. </a:t>
            </a:r>
            <a:r>
              <a:rPr lang="en-US" sz="400" i="1">
                <a:solidFill>
                  <a:srgbClr val="666666"/>
                </a:solidFill>
                <a:latin typeface="Times New Roman"/>
              </a:rPr>
              <a:t>The </a:t>
            </a:r>
            <a:r>
              <a:rPr lang="ru" sz="400" i="1">
                <a:solidFill>
                  <a:srgbClr val="666666"/>
                </a:solidFill>
                <a:latin typeface="Times New Roman"/>
              </a:rPr>
              <a:t>Попке Попетая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drama. </a:t>
            </a:r>
            <a:r>
              <a:rPr lang="en-US" sz="400" i="1">
                <a:solidFill>
                  <a:srgbClr val="666666"/>
                </a:solidFill>
                <a:latin typeface="Times New Roman"/>
              </a:rPr>
              <a:t>The </a:t>
            </a:r>
            <a:r>
              <a:rPr lang="en-US" sz="400" i="1">
                <a:solidFill>
                  <a:srgbClr val="4A494A"/>
                </a:solidFill>
                <a:latin typeface="Times New Roman"/>
              </a:rPr>
              <a:t>Slone GueH.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 lo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be </a:t>
            </a:r>
            <a:r>
              <a:rPr lang="en-US" sz="400" u="sng">
                <a:solidFill>
                  <a:srgbClr val="666666"/>
                </a:solidFill>
                <a:latin typeface="Times New Roman"/>
              </a:rPr>
              <a:t>masterpiece;</a:t>
            </a:r>
          </a:p>
          <a:p>
            <a:pPr indent="0" algn="just">
              <a:lnSpc>
                <a:spcPts val="552"/>
              </a:lnSpc>
            </a:pPr>
            <a:r>
              <a:rPr lang="en-US" sz="400">
                <a:solidFill>
                  <a:srgbClr val="4A494A"/>
                </a:solidFill>
                <a:latin typeface="Times New Roman"/>
              </a:rPr>
              <a:t>Alexander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Pushkin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was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only 37 when 1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lie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played a great part in ‘The Golden</a:t>
            </a:r>
          </a:p>
          <a:p>
            <a:pPr indent="0"/>
            <a:r>
              <a:rPr lang="en-US" sz="400">
                <a:solidFill>
                  <a:srgbClr val="4A494A"/>
                </a:solidFill>
                <a:latin typeface="Times New Roman"/>
              </a:rPr>
              <a:t>Russian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Literature'. </a:t>
            </a:r>
            <a:r>
              <a:rPr lang="en-US" sz="400">
                <a:solidFill>
                  <a:srgbClr val="212121"/>
                </a:solidFill>
                <a:latin typeface="Times New Roman"/>
              </a:rPr>
              <a:t>He’s </a:t>
            </a:r>
            <a:r>
              <a:rPr lang="en-US" sz="400">
                <a:solidFill>
                  <a:srgbClr val="4A494A"/>
                </a:solidFill>
                <a:latin typeface="Times New Roman"/>
              </a:rPr>
              <a:t>Russia's </a:t>
            </a:r>
            <a:r>
              <a:rPr lang="en-US" sz="400" u="sng">
                <a:solidFill>
                  <a:srgbClr val="666666"/>
                </a:solidFill>
                <a:latin typeface="Times New Roman"/>
              </a:rPr>
              <a:t>gicatc;</a:t>
            </a:r>
          </a:p>
          <a:p>
            <a:pPr indent="0"/>
            <a:r>
              <a:rPr lang="en-US" sz="400">
                <a:solidFill>
                  <a:srgbClr val="7F7D80"/>
                </a:solidFill>
                <a:latin typeface="Times New Roman"/>
              </a:rPr>
              <a:t>ai d national </a:t>
            </a:r>
            <a:r>
              <a:rPr lang="en-US" sz="400">
                <a:solidFill>
                  <a:srgbClr val="666666"/>
                </a:solidFill>
                <a:latin typeface="Times New Roman"/>
              </a:rPr>
              <a:t>pride.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45336" y="4904232"/>
            <a:ext cx="332232" cy="640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32"/>
              </a:lnSpc>
            </a:pPr>
            <a:r>
              <a:rPr lang="ru" sz="400" baseline="30000">
                <a:solidFill>
                  <a:srgbClr val="212121"/>
                </a:solidFill>
                <a:latin typeface="Calibri"/>
              </a:rPr>
              <a:t>Лаке</a:t>
            </a:r>
            <a:r>
              <a:rPr lang="ru" sz="400">
                <a:solidFill>
                  <a:srgbClr val="212121"/>
                </a:solidFill>
                <a:latin typeface="Calibri"/>
              </a:rPr>
              <a:t> </a:t>
            </a:r>
            <a:r>
              <a:rPr lang="en-US" sz="400">
                <a:solidFill>
                  <a:srgbClr val="383738"/>
                </a:solidFill>
                <a:latin typeface="Calibri"/>
              </a:rPr>
              <a:t>a timeline.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33144" y="4965192"/>
            <a:ext cx="182880" cy="112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432"/>
              </a:lnSpc>
            </a:pPr>
            <a:r>
              <a:rPr lang="en-US" sz="400">
                <a:solidFill>
                  <a:srgbClr val="383738"/>
                </a:solidFill>
                <a:latin typeface="Candara"/>
              </a:rPr>
              <a:t>Pushk/n-! </a:t>
            </a:r>
            <a:r>
              <a:rPr lang="en-US" sz="500">
                <a:solidFill>
                  <a:srgbClr val="383738"/>
                </a:solidFill>
                <a:latin typeface="Times New Roman"/>
              </a:rPr>
              <a:t>facts dl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55648" y="4998720"/>
            <a:ext cx="304800" cy="4297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552"/>
              </a:lnSpc>
            </a:pPr>
            <a:r>
              <a:rPr lang="en-US" sz="400">
                <a:solidFill>
                  <a:srgbClr val="383738"/>
                </a:solidFill>
                <a:latin typeface="Calibri"/>
              </a:rPr>
              <a:t>te. </a:t>
            </a:r>
            <a:r>
              <a:rPr lang="en-US" sz="400" i="1">
                <a:solidFill>
                  <a:srgbClr val="383738"/>
                </a:solidFill>
                <a:latin typeface="Franklin Gothic Book"/>
              </a:rPr>
              <a:t>Add</a:t>
            </a:r>
            <a:r>
              <a:rPr lang="en-US" sz="400">
                <a:solidFill>
                  <a:srgbClr val="383738"/>
                </a:solidFill>
                <a:latin typeface="Calibri"/>
              </a:rPr>
              <a:t> more </a:t>
            </a:r>
            <a:r>
              <a:rPr lang="en-US" sz="400" i="1" baseline="30000">
                <a:solidFill>
                  <a:srgbClr val="383738"/>
                </a:solidFill>
                <a:latin typeface="Franklin Gothic Book"/>
              </a:rPr>
              <a:t>hlm</a:t>
            </a:r>
            <a:r>
              <a:rPr lang="en-US" sz="400" i="1">
                <a:solidFill>
                  <a:srgbClr val="383738"/>
                </a:solidFill>
                <a:latin typeface="Franklin Gothic Book"/>
              </a:rPr>
              <a:t>-</a:t>
            </a:r>
            <a:r>
              <a:rPr lang="en-US" sz="400">
                <a:solidFill>
                  <a:srgbClr val="383738"/>
                </a:solidFill>
                <a:latin typeface="Calibri"/>
              </a:rPr>
              <a:t> Use it to dass about him, for your bout Pushkin’s </a:t>
            </a:r>
            <a:r>
              <a:rPr lang="en-US" sz="400" baseline="30000">
                <a:solidFill>
                  <a:srgbClr val="383738"/>
                </a:solidFill>
                <a:latin typeface="Calibri"/>
              </a:rPr>
              <a:t>:</a:t>
            </a:r>
            <a:r>
              <a:rPr lang="en-US" sz="400">
                <a:solidFill>
                  <a:srgbClr val="383738"/>
                </a:solidFill>
                <a:latin typeface="Calibri"/>
              </a:rPr>
              <a:t> and send it f</a:t>
            </a:r>
            <a:r>
              <a:rPr lang="en-US" sz="400" baseline="-25000">
                <a:solidFill>
                  <a:srgbClr val="383738"/>
                </a:solidFill>
                <a:latin typeface="Calibri"/>
              </a:rPr>
              <a:t>0f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5656" y="5026152"/>
            <a:ext cx="944880" cy="3474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528"/>
              </a:lnSpc>
            </a:pPr>
            <a:r>
              <a:rPr lang="en-US" sz="400" dirty="0">
                <a:solidFill>
                  <a:srgbClr val="222A35"/>
                </a:solidFill>
                <a:latin typeface="Calibri"/>
              </a:rPr>
              <a:t>“Spotlight on Russia" is having a </a:t>
            </a:r>
            <a:r>
              <a:rPr lang="en-US" sz="400" dirty="0">
                <a:solidFill>
                  <a:srgbClr val="383738"/>
                </a:solidFill>
                <a:latin typeface="Calibri"/>
              </a:rPr>
              <a:t>poetry </a:t>
            </a:r>
            <a:r>
              <a:rPr lang="en-US" sz="400" dirty="0">
                <a:solidFill>
                  <a:srgbClr val="222A35"/>
                </a:solidFill>
                <a:latin typeface="Calibri"/>
              </a:rPr>
              <a:t>competition for all the </a:t>
            </a:r>
            <a:r>
              <a:rPr lang="en-US" sz="400" dirty="0">
                <a:solidFill>
                  <a:srgbClr val="383738"/>
                </a:solidFill>
                <a:latin typeface="Calibri"/>
              </a:rPr>
              <a:t>young </a:t>
            </a:r>
            <a:r>
              <a:rPr lang="en-US" sz="400" dirty="0">
                <a:solidFill>
                  <a:srgbClr val="222A35"/>
                </a:solidFill>
                <a:latin typeface="Calibri"/>
              </a:rPr>
              <a:t>writers </a:t>
            </a:r>
            <a:r>
              <a:rPr lang="en-US" sz="400" dirty="0">
                <a:solidFill>
                  <a:srgbClr val="383738"/>
                </a:solidFill>
                <a:latin typeface="Calibri"/>
              </a:rPr>
              <a:t>out </a:t>
            </a:r>
            <a:r>
              <a:rPr lang="en-US" sz="400" dirty="0">
                <a:solidFill>
                  <a:srgbClr val="222A35"/>
                </a:solidFill>
                <a:latin typeface="Calibri"/>
              </a:rPr>
              <a:t>there. Send </a:t>
            </a:r>
            <a:r>
              <a:rPr lang="en-US" sz="400" dirty="0">
                <a:solidFill>
                  <a:srgbClr val="383738"/>
                </a:solidFill>
                <a:latin typeface="Calibri"/>
              </a:rPr>
              <a:t>us </a:t>
            </a:r>
            <a:r>
              <a:rPr lang="en-US" sz="400" dirty="0">
                <a:solidFill>
                  <a:srgbClr val="222A35"/>
                </a:solidFill>
                <a:latin typeface="Calibri"/>
              </a:rPr>
              <a:t>a poem about your life and </a:t>
            </a:r>
            <a:r>
              <a:rPr lang="en-US" sz="400" dirty="0">
                <a:solidFill>
                  <a:srgbClr val="383738"/>
                </a:solidFill>
                <a:latin typeface="Calibri"/>
              </a:rPr>
              <a:t>win </a:t>
            </a:r>
            <a:r>
              <a:rPr lang="en-US" sz="400" dirty="0">
                <a:solidFill>
                  <a:srgbClr val="222A35"/>
                </a:solidFill>
                <a:latin typeface="Calibri"/>
              </a:rPr>
              <a:t>the </a:t>
            </a:r>
            <a:r>
              <a:rPr lang="en-US" sz="400" dirty="0">
                <a:solidFill>
                  <a:srgbClr val="383738"/>
                </a:solidFill>
                <a:latin typeface="Calibri"/>
              </a:rPr>
              <a:t>chance </a:t>
            </a:r>
            <a:r>
              <a:rPr lang="en-US" sz="400" dirty="0">
                <a:solidFill>
                  <a:srgbClr val="222A35"/>
                </a:solidFill>
                <a:latin typeface="Calibri"/>
              </a:rPr>
              <a:t>to </a:t>
            </a:r>
            <a:r>
              <a:rPr lang="en-US" sz="400" dirty="0">
                <a:solidFill>
                  <a:srgbClr val="383738"/>
                </a:solidFill>
                <a:latin typeface="Calibri"/>
              </a:rPr>
              <a:t>see </a:t>
            </a:r>
            <a:r>
              <a:rPr lang="en-US" sz="400" dirty="0">
                <a:solidFill>
                  <a:srgbClr val="222A35"/>
                </a:solidFill>
                <a:latin typeface="Calibri"/>
              </a:rPr>
              <a:t>it </a:t>
            </a:r>
            <a:r>
              <a:rPr lang="en-US" sz="400" dirty="0">
                <a:solidFill>
                  <a:srgbClr val="383738"/>
                </a:solidFill>
                <a:latin typeface="Calibri"/>
              </a:rPr>
              <a:t>in </a:t>
            </a:r>
            <a:r>
              <a:rPr lang="en-US" sz="400" dirty="0">
                <a:solidFill>
                  <a:srgbClr val="222A35"/>
                </a:solidFill>
                <a:latin typeface="Calibri"/>
              </a:rPr>
              <a:t>next month’s </a:t>
            </a:r>
            <a:r>
              <a:rPr lang="en-US" sz="400" dirty="0">
                <a:solidFill>
                  <a:srgbClr val="383738"/>
                </a:solidFill>
                <a:latin typeface="Calibri"/>
              </a:rPr>
              <a:t>issue! I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57528" y="5382768"/>
            <a:ext cx="188976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00">
                <a:solidFill>
                  <a:srgbClr val="222A35"/>
                </a:solidFill>
                <a:latin typeface="Times New Roman"/>
              </a:rPr>
              <a:t>website.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0768" y="2407920"/>
            <a:ext cx="426720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400" u="sng">
                <a:solidFill>
                  <a:srgbClr val="383738"/>
                </a:solidFill>
                <a:latin typeface="Times New Roman"/>
              </a:rPr>
              <a:t>П </a:t>
            </a:r>
            <a:r>
              <a:rPr lang="en-US" sz="400" u="sng">
                <a:solidFill>
                  <a:srgbClr val="383738"/>
                </a:solidFill>
                <a:latin typeface="Times New Roman"/>
              </a:rPr>
              <a:t>Underline all past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088" y="2554224"/>
            <a:ext cx="859536" cy="54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50">
                <a:solidFill>
                  <a:srgbClr val="212121"/>
                </a:solidFill>
                <a:latin typeface="Calibri"/>
              </a:rPr>
              <a:t>Britain has Shakespeare, Germany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6992" y="2773680"/>
            <a:ext cx="774192" cy="426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50">
                <a:solidFill>
                  <a:srgbClr val="212121"/>
                </a:solidFill>
                <a:latin typeface="Calibri"/>
              </a:rPr>
              <a:t>writer, and a favourite with </a:t>
            </a:r>
            <a:r>
              <a:rPr lang="en-US" sz="450">
                <a:latin typeface="Calibri"/>
              </a:rPr>
              <a:t>all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3088" y="3023616"/>
            <a:ext cx="798576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50" i="1">
                <a:solidFill>
                  <a:srgbClr val="516DA9"/>
                </a:solidFill>
                <a:latin typeface="Calibri"/>
              </a:rPr>
              <a:t>Spotlight</a:t>
            </a:r>
            <a:r>
              <a:rPr lang="en-US" sz="550">
                <a:solidFill>
                  <a:srgbClr val="516DA9"/>
                </a:solidFill>
                <a:latin typeface="Arial Unicode MS"/>
              </a:rPr>
              <a:t> on Russ/a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088" y="3133344"/>
            <a:ext cx="871728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00">
                <a:solidFill>
                  <a:srgbClr val="667495"/>
                </a:solidFill>
                <a:latin typeface="Arial Unicode MS"/>
              </a:rPr>
              <a:t>finds out more about this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6992" y="3236976"/>
            <a:ext cx="792480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00">
                <a:solidFill>
                  <a:srgbClr val="667495"/>
                </a:solidFill>
                <a:latin typeface="Arial Unicode MS"/>
              </a:rPr>
              <a:t>famous Russian writer.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36392" y="466344"/>
            <a:ext cx="8668512" cy="4907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800" b="1" dirty="0">
                <a:solidFill>
                  <a:srgbClr val="02155A"/>
                </a:solidFill>
                <a:latin typeface="Calibri"/>
              </a:rPr>
              <a:t>Воспитательный потенциал урока иностранного языка</a:t>
            </a:r>
          </a:p>
          <a:p>
            <a:pPr marL="939800" indent="0">
              <a:lnSpc>
                <a:spcPts val="2160"/>
              </a:lnSpc>
            </a:pPr>
            <a:r>
              <a:rPr lang="ru" sz="1800" b="1" dirty="0">
                <a:solidFill>
                  <a:srgbClr val="02155A"/>
                </a:solidFill>
                <a:latin typeface="Calibri"/>
              </a:rPr>
              <a:t>формируем личностные результаты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26664" y="2215896"/>
            <a:ext cx="3249168" cy="3581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680"/>
              </a:lnSpc>
            </a:pPr>
            <a:r>
              <a:rPr lang="ru" sz="1500" dirty="0">
                <a:latin typeface="Calibri"/>
              </a:rPr>
              <a:t>Чтение текстов о выдающихся людях родной страны и страны/стран изучаемого языка про себя и нахождение в несложных адаптированных аутентичных текстах, содержащих отдельные незнакомые слова запрашиваемую информацию, представленную в явном и в неявном виде.</a:t>
            </a:r>
          </a:p>
          <a:p>
            <a:pPr indent="0">
              <a:lnSpc>
                <a:spcPts val="1680"/>
              </a:lnSpc>
              <a:spcAft>
                <a:spcPts val="1050"/>
              </a:spcAft>
            </a:pPr>
            <a:r>
              <a:rPr lang="ru" sz="1500" dirty="0">
                <a:latin typeface="Calibri"/>
              </a:rPr>
              <a:t>Определение цели чтения и выбор в соответствии с ней нужный вид чтения (с пониманием основного содержания, с выборочным пониманием запрашиваемой информации).</a:t>
            </a:r>
          </a:p>
          <a:p>
            <a:pPr indent="0" algn="ctr">
              <a:lnSpc>
                <a:spcPts val="1704"/>
              </a:lnSpc>
            </a:pPr>
            <a:r>
              <a:rPr lang="ru" sz="1500" dirty="0">
                <a:solidFill>
                  <a:srgbClr val="02155A"/>
                </a:solidFill>
                <a:latin typeface="Calibri"/>
              </a:rPr>
              <a:t>Сквозная содержательная линия 5-9 класс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05800" y="2782824"/>
            <a:ext cx="3349752" cy="2417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36"/>
              </a:lnSpc>
            </a:pPr>
            <a:r>
              <a:rPr lang="ru" sz="1800" i="1" u="sng" dirty="0">
                <a:latin typeface="Calibri"/>
              </a:rPr>
              <a:t>Патриотическое воспитание</a:t>
            </a:r>
            <a:r>
              <a:rPr lang="ru" sz="1800" i="1" dirty="0">
                <a:latin typeface="Calibri"/>
              </a:rPr>
              <a:t>: </a:t>
            </a:r>
            <a:r>
              <a:rPr lang="ru" sz="1800" dirty="0">
                <a:latin typeface="Calibri"/>
              </a:rPr>
              <a:t>Проявление интереса к познанию истории, культуры Российской Федерации, своего края, народов России; ценностное отношение к достижениям своей Родины -России, к науке, искусству, спорту, технологиям, боевым подвигам и трудовым достижениям народа.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713232"/>
            <a:ext cx="2808312" cy="3480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176" y="4067063"/>
            <a:ext cx="1304544" cy="2072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08960" y="457200"/>
            <a:ext cx="5522976" cy="512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800" b="1">
                <a:latin typeface="Calibri"/>
              </a:rPr>
              <a:t>Воспитательный потенциал урока иностранного языка</a:t>
            </a:r>
          </a:p>
          <a:p>
            <a:pPr indent="0" algn="ctr">
              <a:lnSpc>
                <a:spcPts val="2160"/>
              </a:lnSpc>
            </a:pPr>
            <a:r>
              <a:rPr lang="ru" sz="1800" b="1">
                <a:latin typeface="Calibri"/>
              </a:rPr>
              <a:t>формируем личностные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748" y="4642195"/>
            <a:ext cx="3399680" cy="9223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680"/>
              </a:lnSpc>
            </a:pPr>
            <a:r>
              <a:rPr lang="ru" sz="2000" dirty="0">
                <a:latin typeface="Calibri"/>
              </a:rPr>
              <a:t>Составление небольшого письменного высказывания о здоровом питании с опорой на образец, план, иллюстрацию.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50608" y="3249168"/>
            <a:ext cx="4541520" cy="24444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36"/>
              </a:lnSpc>
            </a:pPr>
            <a:r>
              <a:rPr lang="ru" sz="2000" i="1" u="sng" dirty="0">
                <a:latin typeface="Calibri"/>
              </a:rPr>
              <a:t>Физическое воспитание, формирование культуры здоровья и эмоционального благополучия:</a:t>
            </a:r>
          </a:p>
          <a:p>
            <a:pPr indent="0">
              <a:lnSpc>
                <a:spcPts val="2136"/>
              </a:lnSpc>
            </a:pPr>
            <a:r>
              <a:rPr lang="ru" sz="2000" dirty="0">
                <a:latin typeface="Calibri"/>
              </a:rPr>
              <a:t>ответственное отношение к своему здоровью и установка на здоровый образ жизни (здоровое питание, соблюдение гигиенических правил, сбалансированный режим занятий и отдыха, регулярная физическая активность);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048512"/>
            <a:ext cx="4087368" cy="5306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408" y="1374648"/>
            <a:ext cx="1307592" cy="2072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393" y="4053840"/>
            <a:ext cx="1307592" cy="2072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6392" y="466344"/>
            <a:ext cx="5462016" cy="5090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1800" b="1">
                <a:latin typeface="Calibri"/>
              </a:rPr>
              <a:t>Воспитательный потенциал урока иностранного языка</a:t>
            </a:r>
          </a:p>
          <a:p>
            <a:pPr indent="0" algn="ctr">
              <a:lnSpc>
                <a:spcPts val="2160"/>
              </a:lnSpc>
            </a:pPr>
            <a:r>
              <a:rPr lang="ru" sz="1800" b="1">
                <a:latin typeface="Calibri"/>
              </a:rPr>
              <a:t>формируем личностные результаты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0112" y="1213104"/>
            <a:ext cx="438912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550">
                <a:solidFill>
                  <a:srgbClr val="222A35"/>
                </a:solidFill>
                <a:latin typeface="Arial Unicode MS"/>
              </a:rPr>
              <a:t>ГП </a:t>
            </a:r>
            <a:r>
              <a:rPr lang="en-US" sz="550">
                <a:solidFill>
                  <a:srgbClr val="222A35"/>
                </a:solidFill>
                <a:latin typeface="Arial Unicode MS"/>
              </a:rPr>
              <a:t>clean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0080" y="1261872"/>
            <a:ext cx="1219200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212121"/>
                </a:solidFill>
                <a:latin typeface="Arial Unicode MS"/>
              </a:rPr>
              <a:t>Match the adjectives 1 </a:t>
            </a:r>
            <a:r>
              <a:rPr lang="en-US" sz="650" i="1">
                <a:solidFill>
                  <a:srgbClr val="212121"/>
                </a:solidFill>
                <a:latin typeface="Calibri"/>
              </a:rPr>
              <a:t>-A</a:t>
            </a:r>
            <a:r>
              <a:rPr lang="en-US" sz="550">
                <a:solidFill>
                  <a:srgbClr val="212121"/>
                </a:solidFill>
                <a:latin typeface="Arial Unicode MS"/>
              </a:rPr>
              <a:t> to their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0112" y="1341120"/>
            <a:ext cx="396240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50" u="sng">
                <a:solidFill>
                  <a:srgbClr val="222A35"/>
                </a:solidFill>
                <a:latin typeface="Times New Roman"/>
              </a:rPr>
              <a:t>|Z|</a:t>
            </a:r>
            <a:r>
              <a:rPr lang="en-US" sz="650">
                <a:solidFill>
                  <a:srgbClr val="222A35"/>
                </a:solidFill>
                <a:latin typeface="Times New Roman"/>
              </a:rPr>
              <a:t> new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0064" y="1359408"/>
            <a:ext cx="170688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50">
                <a:solidFill>
                  <a:srgbClr val="212121"/>
                </a:solidFill>
                <a:latin typeface="Times New Roman"/>
              </a:rPr>
              <a:t>flirty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080" y="1383792"/>
            <a:ext cx="1359408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212121"/>
                </a:solidFill>
                <a:latin typeface="Arial Unicode MS"/>
              </a:rPr>
              <a:t>opposites. Which of these adjectives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20112" y="1456944"/>
            <a:ext cx="396240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650">
                <a:solidFill>
                  <a:srgbClr val="383738"/>
                </a:solidFill>
                <a:latin typeface="Times New Roman"/>
              </a:rPr>
              <a:t>[УП </a:t>
            </a:r>
            <a:r>
              <a:rPr lang="en-US" sz="650">
                <a:solidFill>
                  <a:srgbClr val="383738"/>
                </a:solidFill>
                <a:latin typeface="Times New Roman"/>
              </a:rPr>
              <a:t>safe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60064" y="1475232"/>
            <a:ext cx="353568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383738"/>
                </a:solidFill>
                <a:latin typeface="Arial Unicode MS"/>
              </a:rPr>
              <a:t>dangerous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0080" y="1505712"/>
            <a:ext cx="1456944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212121"/>
                </a:solidFill>
                <a:latin typeface="Arial Unicode MS"/>
              </a:rPr>
              <a:t>describe the </a:t>
            </a:r>
            <a:r>
              <a:rPr lang="en-US" sz="650" i="1">
                <a:solidFill>
                  <a:srgbClr val="212121"/>
                </a:solidFill>
                <a:latin typeface="Calibri"/>
              </a:rPr>
              <a:t>buildings, parks, benches,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26208" y="1584960"/>
            <a:ext cx="420624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00" i="1">
                <a:latin typeface="Trebuchet MS"/>
              </a:rPr>
              <a:t>A</a:t>
            </a:r>
            <a:r>
              <a:rPr lang="en-US" sz="650">
                <a:latin typeface="Times New Roman"/>
              </a:rPr>
              <a:t> </a:t>
            </a:r>
            <a:r>
              <a:rPr lang="en-US" sz="650">
                <a:solidFill>
                  <a:srgbClr val="4A494A"/>
                </a:solidFill>
                <a:latin typeface="Times New Roman"/>
              </a:rPr>
              <a:t>I </a:t>
            </a:r>
            <a:r>
              <a:rPr lang="en-US" sz="650">
                <a:solidFill>
                  <a:srgbClr val="383738"/>
                </a:solidFill>
                <a:latin typeface="Times New Roman"/>
              </a:rPr>
              <a:t>quiet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0064" y="1621536"/>
            <a:ext cx="170688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50">
                <a:solidFill>
                  <a:srgbClr val="222A35"/>
                </a:solidFill>
                <a:latin typeface="Times New Roman"/>
              </a:rPr>
              <a:t>noisy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3984" y="1627632"/>
            <a:ext cx="1517904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50" i="1">
                <a:solidFill>
                  <a:srgbClr val="212121"/>
                </a:solidFill>
                <a:latin typeface="Calibri"/>
              </a:rPr>
              <a:t>playgrounds, bus stops, roads</a:t>
            </a:r>
            <a:r>
              <a:rPr lang="en-US" sz="550">
                <a:solidFill>
                  <a:srgbClr val="212121"/>
                </a:solidFill>
                <a:latin typeface="Arial Unicode MS"/>
              </a:rPr>
              <a:t> and </a:t>
            </a:r>
            <a:r>
              <a:rPr lang="en-US" sz="650" i="1">
                <a:solidFill>
                  <a:srgbClr val="212121"/>
                </a:solidFill>
                <a:latin typeface="Calibri"/>
              </a:rPr>
              <a:t>shops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3984" y="1749552"/>
            <a:ext cx="877824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222A35"/>
                </a:solidFill>
                <a:latin typeface="Arial Unicode MS"/>
              </a:rPr>
              <a:t>in your neighbourhood?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14016" y="1749552"/>
            <a:ext cx="1773936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CD3F44"/>
                </a:solidFill>
                <a:latin typeface="Arial Unicode MS"/>
              </a:rPr>
              <a:t>► </a:t>
            </a:r>
            <a:r>
              <a:rPr lang="en-US" sz="550">
                <a:solidFill>
                  <a:srgbClr val="383738"/>
                </a:solidFill>
                <a:latin typeface="Arial Unicode MS"/>
              </a:rPr>
              <a:t>m </a:t>
            </a:r>
            <a:r>
              <a:rPr lang="en-US" sz="650" i="1">
                <a:solidFill>
                  <a:srgbClr val="383738"/>
                </a:solidFill>
                <a:latin typeface="Calibri"/>
              </a:rPr>
              <a:t>my neighbourhooQ, the buildings are clean!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35936" y="1865376"/>
            <a:ext cx="176784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00" i="1">
                <a:solidFill>
                  <a:srgbClr val="212121"/>
                </a:solidFill>
                <a:latin typeface="Calibri"/>
              </a:rPr>
              <a:t>dirty.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5008" y="2036064"/>
            <a:ext cx="1658112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50" i="1">
                <a:solidFill>
                  <a:srgbClr val="E53220"/>
                </a:solidFill>
                <a:latin typeface="Calibri"/>
              </a:rPr>
              <a:t>U</a:t>
            </a:r>
            <a:r>
              <a:rPr lang="en-US" sz="550">
                <a:solidFill>
                  <a:srgbClr val="E53220"/>
                </a:solidFill>
                <a:latin typeface="Arial Unicode MS"/>
              </a:rPr>
              <a:t> </a:t>
            </a:r>
            <a:r>
              <a:rPr lang="en-US" sz="550">
                <a:solidFill>
                  <a:srgbClr val="212121"/>
                </a:solidFill>
                <a:latin typeface="Arial Unicode MS"/>
              </a:rPr>
              <a:t>a) Is your neighbourhood neat and tidy/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3984" y="2267712"/>
            <a:ext cx="3060192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212121"/>
                </a:solidFill>
                <a:latin typeface="Arial Unicode MS"/>
              </a:rPr>
              <a:t>b) Read the questionnaire and circle the right answer tor you. What is yojr score?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85088" y="2596896"/>
            <a:ext cx="2798064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550">
                <a:solidFill>
                  <a:srgbClr val="212121"/>
                </a:solidFill>
                <a:latin typeface="Arial Unicode MS"/>
              </a:rPr>
              <a:t>Д </a:t>
            </a:r>
            <a:r>
              <a:rPr lang="en-US" sz="550">
                <a:solidFill>
                  <a:srgbClr val="212121"/>
                </a:solidFill>
                <a:latin typeface="Arial Unicode MS"/>
              </a:rPr>
              <a:t>neighbourhood is a place where people live together. Every neighbourhood is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85088" y="2718816"/>
            <a:ext cx="2706624" cy="97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212121"/>
                </a:solidFill>
                <a:latin typeface="Arial Unicode MS"/>
              </a:rPr>
              <a:t>special to the people who live there, so it is important to keep it neat and tidy.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78992" y="3163824"/>
            <a:ext cx="1292352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00" i="1">
                <a:solidFill>
                  <a:srgbClr val="4A494A"/>
                </a:solidFill>
                <a:latin typeface="Calibri"/>
              </a:rPr>
              <a:t>l</a:t>
            </a:r>
            <a:r>
              <a:rPr lang="en-US" sz="650">
                <a:solidFill>
                  <a:srgbClr val="4A494A"/>
                </a:solidFill>
                <a:latin typeface="Times New Roman"/>
              </a:rPr>
              <a:t> Ci yvi set xciliiu uu die buddings?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72896" y="3285744"/>
            <a:ext cx="1237488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383738"/>
                </a:solidFill>
                <a:latin typeface="Arial Unicode MS"/>
              </a:rPr>
              <a:t>2 </a:t>
            </a:r>
            <a:r>
              <a:rPr lang="en-US" sz="550">
                <a:solidFill>
                  <a:srgbClr val="4A494A"/>
                </a:solidFill>
                <a:latin typeface="Arial Unicode MS"/>
              </a:rPr>
              <a:t>A'-e tte streets </a:t>
            </a:r>
            <a:r>
              <a:rPr lang="en-US" sz="550">
                <a:solidFill>
                  <a:srgbClr val="383738"/>
                </a:solidFill>
                <a:latin typeface="Arial Unicode MS"/>
              </a:rPr>
              <a:t>and </a:t>
            </a:r>
            <a:r>
              <a:rPr lang="en-US" sz="550">
                <a:solidFill>
                  <a:srgbClr val="4A494A"/>
                </a:solidFill>
                <a:latin typeface="Arial Unicode MS"/>
              </a:rPr>
              <a:t>icads full </a:t>
            </a:r>
            <a:r>
              <a:rPr lang="en-US" sz="550">
                <a:solidFill>
                  <a:srgbClr val="7F7D80"/>
                </a:solidFill>
                <a:latin typeface="Arial Unicode MS"/>
              </a:rPr>
              <a:t>d </a:t>
            </a:r>
            <a:r>
              <a:rPr lang="en-US" sz="550">
                <a:solidFill>
                  <a:srgbClr val="383738"/>
                </a:solidFill>
                <a:latin typeface="Arial Unicode MS"/>
              </a:rPr>
              <a:t>11</a:t>
            </a:r>
            <a:r>
              <a:rPr lang="ru" sz="550">
                <a:solidFill>
                  <a:srgbClr val="4A494A"/>
                </a:solidFill>
                <a:latin typeface="Arial Unicode MS"/>
              </a:rPr>
              <a:t>«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94816" y="3413760"/>
            <a:ext cx="1298448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50">
                <a:solidFill>
                  <a:srgbClr val="4A494A"/>
                </a:solidFill>
                <a:latin typeface="Times New Roman"/>
              </a:rPr>
              <a:t>Arp. th-prp rarkoc </a:t>
            </a:r>
            <a:r>
              <a:rPr lang="en-US" sz="650" cap="small">
                <a:solidFill>
                  <a:srgbClr val="4A494A"/>
                </a:solidFill>
                <a:latin typeface="Times New Roman"/>
              </a:rPr>
              <a:t>:giu</a:t>
            </a:r>
            <a:r>
              <a:rPr lang="en-US" sz="650">
                <a:solidFill>
                  <a:srgbClr val="4A494A"/>
                </a:solidFill>
                <a:latin typeface="Times New Roman"/>
              </a:rPr>
              <a:t> oti the pavements?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94816" y="3535680"/>
            <a:ext cx="1981200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4A494A"/>
                </a:solidFill>
                <a:latin typeface="Arial Unicode MS"/>
              </a:rPr>
              <a:t>Dc. </a:t>
            </a:r>
            <a:r>
              <a:rPr lang="en-US" sz="650">
                <a:solidFill>
                  <a:srgbClr val="4A494A"/>
                </a:solidFill>
                <a:latin typeface="Times New Roman"/>
              </a:rPr>
              <a:t>you </a:t>
            </a:r>
            <a:r>
              <a:rPr lang="ru" sz="650">
                <a:solidFill>
                  <a:srgbClr val="4A494A"/>
                </a:solidFill>
                <a:latin typeface="Times New Roman"/>
              </a:rPr>
              <a:t>пяш.у </a:t>
            </a:r>
            <a:r>
              <a:rPr lang="en-US" sz="650">
                <a:solidFill>
                  <a:srgbClr val="4A494A"/>
                </a:solidFill>
                <a:latin typeface="Times New Roman"/>
              </a:rPr>
              <a:t>L.d djev.jjy </a:t>
            </a:r>
            <a:r>
              <a:rPr lang="ru" sz="550">
                <a:solidFill>
                  <a:srgbClr val="4A494A"/>
                </a:solidFill>
                <a:latin typeface="Arial Unicode MS"/>
              </a:rPr>
              <a:t>у </a:t>
            </a:r>
            <a:r>
              <a:rPr lang="en-US" sz="650">
                <a:solidFill>
                  <a:srgbClr val="4A494A"/>
                </a:solidFill>
                <a:latin typeface="Times New Roman"/>
              </a:rPr>
              <a:t>uu on the </a:t>
            </a:r>
            <a:r>
              <a:rPr lang="en-US" sz="550">
                <a:solidFill>
                  <a:srgbClr val="4A494A"/>
                </a:solidFill>
                <a:latin typeface="Arial Unicode MS"/>
              </a:rPr>
              <a:t>henene? ill t:o DcIJiS'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88720" y="3657600"/>
            <a:ext cx="1652016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50">
                <a:solidFill>
                  <a:srgbClr val="4A494A"/>
                </a:solidFill>
                <a:latin typeface="Times New Roman"/>
              </a:rPr>
              <a:t>•:,an </a:t>
            </a:r>
            <a:r>
              <a:rPr lang="en-US" sz="600" i="1">
                <a:solidFill>
                  <a:srgbClr val="4A494A"/>
                </a:solidFill>
                <a:latin typeface="Calibri"/>
              </a:rPr>
              <a:t>yr.n</a:t>
            </a:r>
            <a:r>
              <a:rPr lang="en-US" sz="650">
                <a:solidFill>
                  <a:srgbClr val="4A494A"/>
                </a:solidFill>
                <a:latin typeface="Times New Roman"/>
              </a:rPr>
              <a:t> ?ee </a:t>
            </a:r>
            <a:r>
              <a:rPr lang="ru" sz="650">
                <a:solidFill>
                  <a:srgbClr val="4A494A"/>
                </a:solidFill>
                <a:latin typeface="Times New Roman"/>
              </a:rPr>
              <a:t>апуЬгсиса </a:t>
            </a:r>
            <a:r>
              <a:rPr lang="en-US" sz="650" cap="small">
                <a:solidFill>
                  <a:srgbClr val="4A494A"/>
                </a:solidFill>
                <a:latin typeface="Times New Roman"/>
              </a:rPr>
              <a:t>s.vuujs</a:t>
            </a:r>
            <a:r>
              <a:rPr lang="en-US" sz="650">
                <a:solidFill>
                  <a:srgbClr val="4A494A"/>
                </a:solidFill>
                <a:latin typeface="Times New Roman"/>
              </a:rPr>
              <a:t> </a:t>
            </a:r>
            <a:r>
              <a:rPr lang="ru" sz="650">
                <a:solidFill>
                  <a:srgbClr val="212121"/>
                </a:solidFill>
                <a:latin typeface="Times New Roman"/>
              </a:rPr>
              <a:t>г: </a:t>
            </a:r>
            <a:r>
              <a:rPr lang="ru" sz="600" i="1">
                <a:solidFill>
                  <a:srgbClr val="4A494A"/>
                </a:solidFill>
                <a:latin typeface="Calibri"/>
              </a:rPr>
              <a:t>Ьл</a:t>
            </a:r>
            <a:r>
              <a:rPr lang="ru" sz="650">
                <a:solidFill>
                  <a:srgbClr val="4A494A"/>
                </a:solidFill>
                <a:latin typeface="Times New Roman"/>
              </a:rPr>
              <a:t> </a:t>
            </a:r>
            <a:r>
              <a:rPr lang="en-US" sz="650">
                <a:solidFill>
                  <a:srgbClr val="4A494A"/>
                </a:solidFill>
                <a:latin typeface="Times New Roman"/>
              </a:rPr>
              <a:t>playgrounds?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00912" y="3779520"/>
            <a:ext cx="774192" cy="609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650">
                <a:solidFill>
                  <a:srgbClr val="383738"/>
                </a:solidFill>
                <a:latin typeface="Times New Roman"/>
              </a:rPr>
              <a:t>-.тя </a:t>
            </a:r>
            <a:r>
              <a:rPr lang="en-US" sz="650">
                <a:solidFill>
                  <a:srgbClr val="383738"/>
                </a:solidFill>
                <a:latin typeface="Times New Roman"/>
              </a:rPr>
              <a:t>*hp nirxiK - </a:t>
            </a:r>
            <a:r>
              <a:rPr lang="en-US" sz="600">
                <a:solidFill>
                  <a:srgbClr val="666666"/>
                </a:solidFill>
                <a:latin typeface="Arial Unicode MS"/>
              </a:rPr>
              <a:t>bins </a:t>
            </a:r>
            <a:r>
              <a:rPr lang="ru" sz="600">
                <a:solidFill>
                  <a:srgbClr val="383738"/>
                </a:solidFill>
                <a:latin typeface="Candara"/>
              </a:rPr>
              <a:t>11</a:t>
            </a:r>
            <a:r>
              <a:rPr lang="ru" sz="650">
                <a:solidFill>
                  <a:srgbClr val="383738"/>
                </a:solidFill>
                <a:latin typeface="Times New Roman"/>
              </a:rPr>
              <a:t>Г </a:t>
            </a:r>
            <a:r>
              <a:rPr lang="en-US" sz="600" i="1">
                <a:solidFill>
                  <a:srgbClr val="383738"/>
                </a:solidFill>
                <a:latin typeface="Calibri"/>
              </a:rPr>
              <a:t>f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82624" y="3901440"/>
            <a:ext cx="1243584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50">
                <a:solidFill>
                  <a:srgbClr val="4A494A"/>
                </a:solidFill>
                <a:latin typeface="Times New Roman"/>
              </a:rPr>
              <a:t>Aia *be </a:t>
            </a:r>
            <a:r>
              <a:rPr lang="ru" sz="650">
                <a:solidFill>
                  <a:srgbClr val="4A494A"/>
                </a:solidFill>
                <a:latin typeface="Times New Roman"/>
              </a:rPr>
              <a:t>голл </a:t>
            </a:r>
            <a:r>
              <a:rPr lang="en-US" sz="650">
                <a:solidFill>
                  <a:srgbClr val="4A494A"/>
                </a:solidFill>
                <a:latin typeface="Times New Roman"/>
              </a:rPr>
              <a:t>and stiee'. siyjjs ciaiiuocd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88720" y="4017264"/>
            <a:ext cx="1493520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50">
                <a:solidFill>
                  <a:srgbClr val="666666"/>
                </a:solidFill>
                <a:latin typeface="Times New Roman"/>
              </a:rPr>
              <a:t>.vs </a:t>
            </a:r>
            <a:r>
              <a:rPr lang="en-US" sz="650">
                <a:solidFill>
                  <a:srgbClr val="383738"/>
                </a:solidFill>
                <a:latin typeface="Times New Roman"/>
              </a:rPr>
              <a:t>Ih* HUS stare C.d </a:t>
            </a:r>
            <a:r>
              <a:rPr lang="en-US" sz="650">
                <a:solidFill>
                  <a:srgbClr val="666666"/>
                </a:solidFill>
                <a:latin typeface="Times New Roman"/>
              </a:rPr>
              <a:t>inti </a:t>
            </a:r>
            <a:r>
              <a:rPr lang="en-US" sz="650">
                <a:solidFill>
                  <a:srgbClr val="383738"/>
                </a:solidFill>
                <a:latin typeface="Times New Roman"/>
              </a:rPr>
              <a:t>L&gt;ur Ixsi.diRH hrc&lt;p-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316736" y="4145280"/>
            <a:ext cx="890016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4A494A"/>
                </a:solidFill>
                <a:latin typeface="Calibri"/>
              </a:rPr>
              <a:t>Ihe </a:t>
            </a:r>
            <a:r>
              <a:rPr lang="ru" sz="550">
                <a:solidFill>
                  <a:srgbClr val="4A494A"/>
                </a:solidFill>
                <a:latin typeface="Calibri"/>
              </a:rPr>
              <a:t>та</a:t>
            </a:r>
            <a:r>
              <a:rPr lang="en-US" sz="550">
                <a:solidFill>
                  <a:srgbClr val="4A494A"/>
                </a:solidFill>
                <a:latin typeface="Calibri"/>
              </a:rPr>
              <a:t>-Tir rights r ' ofoicec•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82624" y="4267200"/>
            <a:ext cx="1011936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50">
                <a:solidFill>
                  <a:srgbClr val="383738"/>
                </a:solidFill>
                <a:latin typeface="Times New Roman"/>
              </a:rPr>
              <a:t>is </a:t>
            </a:r>
            <a:r>
              <a:rPr lang="en-US" sz="650">
                <a:solidFill>
                  <a:srgbClr val="666666"/>
                </a:solidFill>
                <a:latin typeface="Times New Roman"/>
              </a:rPr>
              <a:t>there l bed </a:t>
            </a:r>
            <a:r>
              <a:rPr lang="en-US" sz="650">
                <a:solidFill>
                  <a:srgbClr val="383738"/>
                </a:solidFill>
                <a:latin typeface="Times New Roman"/>
              </a:rPr>
              <a:t>sme’I </a:t>
            </a:r>
            <a:r>
              <a:rPr lang="en-US" sz="650">
                <a:solidFill>
                  <a:srgbClr val="666666"/>
                </a:solidFill>
                <a:latin typeface="Times New Roman"/>
              </a:rPr>
              <a:t>m </a:t>
            </a:r>
            <a:r>
              <a:rPr lang="en-US" sz="650">
                <a:solidFill>
                  <a:srgbClr val="383738"/>
                </a:solidFill>
                <a:latin typeface="Times New Roman"/>
              </a:rPr>
              <a:t>aita"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24128" y="4389120"/>
            <a:ext cx="262128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50">
                <a:solidFill>
                  <a:srgbClr val="666666"/>
                </a:solidFill>
                <a:latin typeface="Times New Roman"/>
              </a:rPr>
              <a:t>My Score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03376" y="4492752"/>
            <a:ext cx="2011680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600">
                <a:solidFill>
                  <a:srgbClr val="383738"/>
                </a:solidFill>
                <a:latin typeface="Franklin Gothic Heavy"/>
              </a:rPr>
              <a:t>0</a:t>
            </a:r>
            <a:r>
              <a:rPr lang="en-US" sz="650">
                <a:solidFill>
                  <a:srgbClr val="383738"/>
                </a:solidFill>
                <a:latin typeface="Times New Roman"/>
              </a:rPr>
              <a:t>-J Ha start looftty </a:t>
            </a:r>
            <a:r>
              <a:rPr lang="en-US" sz="600" i="1">
                <a:solidFill>
                  <a:srgbClr val="383738"/>
                </a:solidFill>
                <a:latin typeface="Calibri"/>
              </a:rPr>
              <a:t>after your utiftixuj</a:t>
            </a:r>
            <a:r>
              <a:rPr lang="en-US" sz="650">
                <a:solidFill>
                  <a:srgbClr val="383738"/>
                </a:solidFill>
                <a:latin typeface="Times New Roman"/>
              </a:rPr>
              <a:t>i</a:t>
            </a:r>
            <a:r>
              <a:rPr lang="en-US" sz="600" i="1">
                <a:solidFill>
                  <a:srgbClr val="383738"/>
                </a:solidFill>
                <a:latin typeface="Calibri"/>
              </a:rPr>
              <a:t>xxxif</a:t>
            </a:r>
            <a:r>
              <a:rPr lang="en-US" sz="650">
                <a:solidFill>
                  <a:srgbClr val="383738"/>
                </a:solidFill>
                <a:latin typeface="Times New Roman"/>
              </a:rPr>
              <a:t> After pit'. if ij your !wnv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261872" y="4572000"/>
            <a:ext cx="2621280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152400" indent="0" algn="just"/>
            <a:r>
              <a:rPr lang="ru" sz="500">
                <a:solidFill>
                  <a:srgbClr val="383738"/>
                </a:solidFill>
                <a:latin typeface="Times New Roman"/>
              </a:rPr>
              <a:t>Ко </a:t>
            </a:r>
            <a:r>
              <a:rPr lang="en-US" sz="550" i="1" spc="-50">
                <a:solidFill>
                  <a:srgbClr val="383738"/>
                </a:solidFill>
                <a:latin typeface="Franklin Gothic Book"/>
              </a:rPr>
              <a:t>re</a:t>
            </a:r>
            <a:r>
              <a:rPr lang="en-US" sz="500">
                <a:solidFill>
                  <a:srgbClr val="383738"/>
                </a:solidFill>
                <a:latin typeface="Times New Roman"/>
              </a:rPr>
              <a:t> an </a:t>
            </a:r>
            <a:r>
              <a:rPr lang="en-US" sz="550">
                <a:solidFill>
                  <a:srgbClr val="383738"/>
                </a:solidFill>
                <a:latin typeface="Calibri"/>
              </a:rPr>
              <a:t>cw    </a:t>
            </a:r>
            <a:r>
              <a:rPr lang="en-US" sz="500">
                <a:solidFill>
                  <a:srgbClr val="383738"/>
                </a:solidFill>
                <a:latin typeface="Times New Roman"/>
              </a:rPr>
              <a:t>rr&lt;nk, </a:t>
            </a:r>
            <a:r>
              <a:rPr lang="ru" sz="500">
                <a:solidFill>
                  <a:srgbClr val="383738"/>
                </a:solidFill>
                <a:latin typeface="Times New Roman"/>
              </a:rPr>
              <a:t>Л^ь </a:t>
            </a:r>
            <a:r>
              <a:rPr lang="en-US" sz="550" i="1" spc="-50">
                <a:solidFill>
                  <a:srgbClr val="383738"/>
                </a:solidFill>
                <a:latin typeface="Franklin Gothic Book"/>
              </a:rPr>
              <a:t>a</a:t>
            </a:r>
            <a:r>
              <a:rPr lang="en-US" sz="500">
                <a:solidFill>
                  <a:srgbClr val="383738"/>
                </a:solidFill>
                <a:latin typeface="Times New Roman"/>
              </a:rPr>
              <a:t> </a:t>
            </a:r>
            <a:r>
              <a:rPr lang="en-US" sz="550">
                <a:solidFill>
                  <a:srgbClr val="383738"/>
                </a:solidFill>
                <a:latin typeface="Calibri"/>
              </a:rPr>
              <a:t>oif </a:t>
            </a:r>
            <a:r>
              <a:rPr lang="en-US" sz="550" i="1" spc="-50">
                <a:solidFill>
                  <a:srgbClr val="383738"/>
                </a:solidFill>
                <a:latin typeface="Franklin Gothic Book"/>
              </a:rPr>
              <a:t>more work, your nrivhhtxrfmO</a:t>
            </a:r>
            <a:r>
              <a:rPr lang="en-US" sz="500">
                <a:solidFill>
                  <a:srgbClr val="383738"/>
                </a:solidFill>
                <a:latin typeface="Times New Roman"/>
              </a:rPr>
              <a:t> </a:t>
            </a:r>
            <a:r>
              <a:rPr lang="en-US" sz="550">
                <a:solidFill>
                  <a:srgbClr val="383738"/>
                </a:solidFill>
                <a:latin typeface="Calibri"/>
              </a:rPr>
              <a:t>i&gt; </a:t>
            </a:r>
            <a:r>
              <a:rPr lang="en-US" sz="500">
                <a:solidFill>
                  <a:srgbClr val="383738"/>
                </a:solidFill>
                <a:latin typeface="Times New Roman"/>
              </a:rPr>
              <a:t>cofo? ft&gt; </a:t>
            </a:r>
            <a:r>
              <a:rPr lang="en-US" sz="550" i="1" spc="-50">
                <a:solidFill>
                  <a:srgbClr val="383738"/>
                </a:solidFill>
                <a:latin typeface="Franklin Gothic Book"/>
              </a:rPr>
              <a:t>look much trttert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408176" y="4645152"/>
            <a:ext cx="1463040" cy="67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00" spc="-50">
                <a:solidFill>
                  <a:srgbClr val="383738"/>
                </a:solidFill>
                <a:latin typeface="Calibri"/>
              </a:rPr>
              <a:t>rtw </a:t>
            </a:r>
            <a:r>
              <a:rPr lang="ru" sz="500" spc="-50">
                <a:solidFill>
                  <a:srgbClr val="383738"/>
                </a:solidFill>
                <a:latin typeface="Calibri"/>
              </a:rPr>
              <a:t>.*«7</a:t>
            </a:r>
            <a:r>
              <a:rPr lang="ru" sz="600" i="1" spc="-50">
                <a:solidFill>
                  <a:srgbClr val="383738"/>
                </a:solidFill>
                <a:latin typeface="Calibri"/>
              </a:rPr>
              <a:t>ее </a:t>
            </a:r>
            <a:r>
              <a:rPr lang="en-US" sz="600" i="1" spc="-50">
                <a:solidFill>
                  <a:srgbClr val="383738"/>
                </a:solidFill>
                <a:latin typeface="Calibri"/>
              </a:rPr>
              <a:t>a wry nets</a:t>
            </a:r>
            <a:r>
              <a:rPr lang="en-US" sz="500" spc="-50">
                <a:solidFill>
                  <a:srgbClr val="383738"/>
                </a:solidFill>
                <a:latin typeface="Calibri"/>
              </a:rPr>
              <a:t> a«o itejy </a:t>
            </a:r>
            <a:r>
              <a:rPr lang="ru" sz="500" spc="-50">
                <a:solidFill>
                  <a:srgbClr val="383738"/>
                </a:solidFill>
                <a:latin typeface="Calibri"/>
              </a:rPr>
              <a:t>лг.улЬааглгхх?</a:t>
            </a:r>
            <a:r>
              <a:rPr lang="ru" sz="500" spc="-50" baseline="30000">
                <a:solidFill>
                  <a:srgbClr val="383738"/>
                </a:solidFill>
                <a:latin typeface="Calibri"/>
              </a:rPr>
              <a:t>1</a:t>
            </a:r>
            <a:r>
              <a:rPr lang="ru" sz="500" spc="-50">
                <a:solidFill>
                  <a:srgbClr val="383738"/>
                </a:solidFill>
                <a:latin typeface="Calibri"/>
              </a:rPr>
              <a:t> </a:t>
            </a:r>
            <a:r>
              <a:rPr lang="en-US" sz="600" i="1" spc="-50">
                <a:solidFill>
                  <a:srgbClr val="383738"/>
                </a:solidFill>
                <a:latin typeface="Calibri"/>
              </a:rPr>
              <a:t>vmw done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304544" y="4834128"/>
            <a:ext cx="957072" cy="2072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100" i="1" spc="-50">
                <a:solidFill>
                  <a:srgbClr val="383738"/>
                </a:solidFill>
                <a:latin typeface="Calibri"/>
              </a:rPr>
              <a:t>m\mm\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08432" y="5650992"/>
            <a:ext cx="128016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spc="-200">
                <a:solidFill>
                  <a:srgbClr val="E53220"/>
                </a:solidFill>
                <a:latin typeface="Calibri"/>
              </a:rPr>
              <a:t>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383536" y="5669280"/>
            <a:ext cx="1359408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550">
                <a:solidFill>
                  <a:srgbClr val="E53220"/>
                </a:solidFill>
                <a:latin typeface="Arial Unicode MS"/>
              </a:rPr>
              <a:t>я </a:t>
            </a:r>
            <a:r>
              <a:rPr lang="en-US" sz="550">
                <a:solidFill>
                  <a:srgbClr val="212121"/>
                </a:solidFill>
                <a:latin typeface="Arial Unicode MS"/>
              </a:rPr>
              <a:t>Project: .Make a leaflet for your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03504" y="5705856"/>
            <a:ext cx="1554480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212121"/>
                </a:solidFill>
                <a:latin typeface="Arial Unicode MS"/>
              </a:rPr>
              <a:t>Describe your neighbourhood to the class.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97408" y="5827776"/>
            <a:ext cx="1505712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212121"/>
                </a:solidFill>
                <a:latin typeface="Arial Unicode MS"/>
              </a:rPr>
              <a:t>You can use pictures or slides if you like.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572512" y="5827776"/>
            <a:ext cx="1517904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212121"/>
                </a:solidFill>
                <a:latin typeface="Arial Unicode MS"/>
              </a:rPr>
              <a:t>neighbourhood, telllrg people what they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572512" y="5943600"/>
            <a:ext cx="1511808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550">
                <a:solidFill>
                  <a:srgbClr val="212121"/>
                </a:solidFill>
                <a:latin typeface="Arial Unicode MS"/>
              </a:rPr>
              <a:t>must/nustr t do to keep It neat and tidy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24600" y="1313688"/>
            <a:ext cx="5422392" cy="21457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36"/>
              </a:lnSpc>
            </a:pPr>
            <a:r>
              <a:rPr lang="ru" sz="2000" i="1" u="sng" dirty="0">
                <a:latin typeface="Calibri"/>
              </a:rPr>
              <a:t>Экологическое воспитание:</a:t>
            </a:r>
          </a:p>
          <a:p>
            <a:pPr indent="0">
              <a:lnSpc>
                <a:spcPts val="2136"/>
              </a:lnSpc>
            </a:pPr>
            <a:r>
              <a:rPr lang="ru" sz="2000" dirty="0">
                <a:latin typeface="Calibri"/>
              </a:rPr>
              <a:t>активное неприятие действий, приносящих вред</a:t>
            </a:r>
          </a:p>
          <a:p>
            <a:pPr indent="0">
              <a:lnSpc>
                <a:spcPts val="2136"/>
              </a:lnSpc>
            </a:pPr>
            <a:r>
              <a:rPr lang="ru" sz="2000" dirty="0">
                <a:latin typeface="Calibri"/>
              </a:rPr>
              <a:t>окружающей среде;</a:t>
            </a:r>
          </a:p>
          <a:p>
            <a:pPr indent="0">
              <a:lnSpc>
                <a:spcPts val="2136"/>
              </a:lnSpc>
            </a:pPr>
            <a:r>
              <a:rPr lang="ru" sz="2000" dirty="0">
                <a:latin typeface="Calibri"/>
              </a:rPr>
              <a:t>осознание своей роли как гражданина и потребителя в условиях взаимосвязи природной, технологической и социальной сред;</a:t>
            </a:r>
          </a:p>
          <a:p>
            <a:pPr indent="0">
              <a:lnSpc>
                <a:spcPts val="2136"/>
              </a:lnSpc>
            </a:pPr>
            <a:r>
              <a:rPr lang="ru" sz="2000" dirty="0">
                <a:latin typeface="Calibri"/>
              </a:rPr>
              <a:t>готовность к участию в практической деятельности экологической направленности.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8984" y="3779520"/>
            <a:ext cx="5334000" cy="26883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sz="2000" i="1" u="sng" dirty="0">
                <a:latin typeface="Calibri"/>
              </a:rPr>
              <a:t>Трудовое воспитание:</a:t>
            </a:r>
          </a:p>
          <a:p>
            <a:pPr indent="0">
              <a:lnSpc>
                <a:spcPts val="2160"/>
              </a:lnSpc>
            </a:pPr>
            <a:r>
              <a:rPr lang="ru" sz="2000" dirty="0">
                <a:latin typeface="Calibri"/>
              </a:rPr>
              <a:t>установка на активное участие в решении</a:t>
            </a:r>
          </a:p>
          <a:p>
            <a:pPr indent="0">
              <a:lnSpc>
                <a:spcPts val="2160"/>
              </a:lnSpc>
            </a:pPr>
            <a:r>
              <a:rPr lang="ru" sz="2000" dirty="0">
                <a:latin typeface="Calibri"/>
              </a:rPr>
              <a:t>практических задач (в рамках семьи, Организации,</a:t>
            </a:r>
          </a:p>
          <a:p>
            <a:pPr indent="0">
              <a:lnSpc>
                <a:spcPts val="2160"/>
              </a:lnSpc>
            </a:pPr>
            <a:r>
              <a:rPr lang="ru" sz="2000" dirty="0">
                <a:latin typeface="Calibri"/>
              </a:rPr>
              <a:t>города, края) технологической и социальной</a:t>
            </a:r>
          </a:p>
          <a:p>
            <a:pPr indent="0">
              <a:lnSpc>
                <a:spcPts val="2160"/>
              </a:lnSpc>
            </a:pPr>
            <a:r>
              <a:rPr lang="ru" sz="2000" dirty="0">
                <a:latin typeface="Calibri"/>
              </a:rPr>
              <a:t>направленности, способность инициировать,</a:t>
            </a:r>
          </a:p>
          <a:p>
            <a:pPr indent="0">
              <a:lnSpc>
                <a:spcPts val="2160"/>
              </a:lnSpc>
            </a:pPr>
            <a:r>
              <a:rPr lang="ru" sz="2000" dirty="0">
                <a:latin typeface="Calibri"/>
              </a:rPr>
              <a:t>планировать и самостоятельно выполнять такого рода</a:t>
            </a:r>
          </a:p>
          <a:p>
            <a:pPr indent="0">
              <a:lnSpc>
                <a:spcPts val="2160"/>
              </a:lnSpc>
            </a:pPr>
            <a:r>
              <a:rPr lang="ru" sz="2000" dirty="0">
                <a:latin typeface="Calibri"/>
              </a:rPr>
              <a:t>деятельность;</a:t>
            </a:r>
          </a:p>
          <a:p>
            <a:pPr indent="0">
              <a:lnSpc>
                <a:spcPts val="2160"/>
              </a:lnSpc>
            </a:pPr>
            <a:r>
              <a:rPr lang="ru" sz="2000" dirty="0">
                <a:latin typeface="Calibri"/>
              </a:rPr>
              <a:t>уважение к труду и результатам трудовой деятельности.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5680" y="2708920"/>
            <a:ext cx="5112568" cy="5040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17010"/>
              </a:spcAft>
            </a:pPr>
            <a:r>
              <a:rPr lang="ru" sz="3500" b="1" spc="-50" dirty="0">
                <a:solidFill>
                  <a:srgbClr val="026CC0"/>
                </a:solidFill>
                <a:latin typeface="Arial"/>
              </a:rPr>
              <a:t>Спасибо за </a:t>
            </a:r>
            <a:r>
              <a:rPr lang="ru" sz="3500" b="1" spc="-50" dirty="0" smtClean="0">
                <a:solidFill>
                  <a:srgbClr val="026CC0"/>
                </a:solidFill>
                <a:latin typeface="Arial"/>
              </a:rPr>
              <a:t>внимание.</a:t>
            </a:r>
            <a:endParaRPr lang="ru" sz="3500" b="1" spc="-50" dirty="0">
              <a:solidFill>
                <a:srgbClr val="026CC0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456" y="12650"/>
            <a:ext cx="11809312" cy="650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 smtClean="0">
              <a:solidFill>
                <a:prstClr val="black"/>
              </a:solidFill>
              <a:latin typeface="Century Gothic"/>
            </a:endParaRPr>
          </a:p>
          <a:p>
            <a:pPr lvl="0" algn="ctr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Century Gothic"/>
              </a:rPr>
              <a:t>Основные изменения внесённые </a:t>
            </a:r>
            <a:r>
              <a:rPr lang="ru-RU" sz="2800" b="1" dirty="0" smtClean="0">
                <a:solidFill>
                  <a:prstClr val="black"/>
                </a:solidFill>
                <a:latin typeface="Century Gothic"/>
              </a:rPr>
              <a:t>в </a:t>
            </a:r>
            <a:r>
              <a:rPr lang="ru-RU" sz="2800" b="1" dirty="0">
                <a:solidFill>
                  <a:prstClr val="black"/>
                </a:solidFill>
                <a:latin typeface="Century Gothic"/>
              </a:rPr>
              <a:t>обновлённые ФГОС НОО и </a:t>
            </a:r>
            <a:r>
              <a:rPr lang="ru-RU" sz="2800" b="1" dirty="0" smtClean="0">
                <a:solidFill>
                  <a:prstClr val="black"/>
                </a:solidFill>
                <a:latin typeface="Century Gothic"/>
              </a:rPr>
              <a:t>ООО, касающиеся иностранного языка.</a:t>
            </a:r>
          </a:p>
          <a:p>
            <a:pPr lvl="0" algn="ctr">
              <a:spcBef>
                <a:spcPct val="20000"/>
              </a:spcBef>
            </a:pPr>
            <a:endParaRPr lang="ru-RU" sz="2800" b="1" dirty="0">
              <a:solidFill>
                <a:prstClr val="black"/>
              </a:solidFill>
              <a:latin typeface="Century Gothic"/>
            </a:endParaRPr>
          </a:p>
          <a:p>
            <a:pPr lvl="0" algn="ctr">
              <a:spcBef>
                <a:spcPct val="20000"/>
              </a:spcBef>
            </a:pPr>
            <a:endParaRPr lang="ru-RU" sz="2000" b="1" dirty="0">
              <a:solidFill>
                <a:prstClr val="black"/>
              </a:solidFill>
              <a:latin typeface="Century Gothic"/>
            </a:endParaRP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1)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Предметные результаты по учебным предметам «Иностранный язык» и «Второй иностранный язык» детализированы и конкретизированы отдельно;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Конкретизировано содержание речи (приведён список тем для освоения основных видов речевой деятельности);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Каждый вид речевой деятельности детализирован отдельно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Подробно указан перечень предметных и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навыков, которыми должен обладать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ученик. </a:t>
            </a:r>
          </a:p>
        </p:txBody>
      </p:sp>
    </p:spTree>
    <p:extLst>
      <p:ext uri="{BB962C8B-B14F-4D97-AF65-F5344CB8AC3E}">
        <p14:creationId xmlns:p14="http://schemas.microsoft.com/office/powerpoint/2010/main" val="22902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340768"/>
            <a:ext cx="1036915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10596500" y="1556792"/>
            <a:ext cx="1512168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3432" y="247003"/>
            <a:ext cx="9289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ПОЛУЧЕНИЕ ИНФОРМАЦИИ НА САЙТЕ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«ЕДИНОЕ СОДЕРЖАНИЕ ОБЩЕГО ОБРАЗОВАНИЯ»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https://edsoo.ru/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00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08" y="1981481"/>
            <a:ext cx="475488" cy="475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31" y="2758817"/>
            <a:ext cx="469392" cy="475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01" y="5527687"/>
            <a:ext cx="475488" cy="469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944" y="1390164"/>
            <a:ext cx="5065697" cy="48474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39824" y="310896"/>
            <a:ext cx="8784336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840"/>
              </a:spcAft>
            </a:pPr>
            <a:r>
              <a:rPr lang="ru" sz="2300" b="1" dirty="0">
                <a:solidFill>
                  <a:srgbClr val="02155A"/>
                </a:solidFill>
                <a:latin typeface="Calibri"/>
              </a:rPr>
              <a:t>ПРАВОВЫЕ ОРИЕНТИРЫ ДЛЯ ОБРАЗОВАТЕЛЬНОЙ ОРГАНИЗАЦИИ</a:t>
            </a:r>
          </a:p>
          <a:p>
            <a:pPr marL="2558288" indent="0">
              <a:spcAft>
                <a:spcPts val="2940"/>
              </a:spcAft>
            </a:pPr>
            <a:r>
              <a:rPr lang="ru" sz="2300" b="1" dirty="0">
                <a:solidFill>
                  <a:srgbClr val="02155A"/>
                </a:solidFill>
                <a:latin typeface="Calibri"/>
              </a:rPr>
              <a:t>В 2023-2024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9419" y="1745117"/>
            <a:ext cx="5801175" cy="5031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231132" indent="0">
              <a:spcBef>
                <a:spcPts val="2940"/>
              </a:spcBef>
            </a:pPr>
            <a:r>
              <a:rPr lang="ru" sz="550" i="1" spc="-50" dirty="0">
                <a:solidFill>
                  <a:srgbClr val="4472C4"/>
                </a:solidFill>
                <a:latin typeface="Franklin Gothic Book"/>
              </a:rPr>
              <a:t>%л</a:t>
            </a:r>
          </a:p>
          <a:p>
            <a:pPr indent="0">
              <a:spcAft>
                <a:spcPts val="2940"/>
              </a:spcAft>
            </a:pPr>
            <a:r>
              <a:rPr lang="ru" b="1" u="sng" dirty="0">
                <a:latin typeface="Calibri"/>
                <a:hlinkClick r:id="rId6"/>
              </a:rPr>
              <a:t>ФЗ-№273 «ОБ ОБРАЗОВАНИИ В РОССИЙСКОЙ ФЕДЕРАЦИИ»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4632" y="2758817"/>
            <a:ext cx="4259279" cy="426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68"/>
              </a:lnSpc>
              <a:spcBef>
                <a:spcPts val="1890"/>
              </a:spcBef>
            </a:pPr>
            <a:r>
              <a:rPr lang="ru" b="1" u="sng" dirty="0">
                <a:solidFill>
                  <a:srgbClr val="4472C4"/>
                </a:solidFill>
                <a:latin typeface="Calibri"/>
              </a:rPr>
              <a:t>ОБНОВЛЕННЫЙ ФГОС ООО 2021 </a:t>
            </a:r>
            <a:r>
              <a:rPr lang="ru" b="1" u="sng" dirty="0" smtClean="0">
                <a:solidFill>
                  <a:srgbClr val="4472C4"/>
                </a:solidFill>
                <a:latin typeface="Calibri"/>
              </a:rPr>
              <a:t>Г</a:t>
            </a:r>
            <a:r>
              <a:rPr lang="ru" b="1" u="sng" dirty="0">
                <a:solidFill>
                  <a:srgbClr val="4472C4"/>
                </a:solidFill>
                <a:latin typeface="Calibri"/>
              </a:rPr>
              <a:t>. </a:t>
            </a:r>
            <a:endParaRPr lang="ru" b="1" u="sng" dirty="0" smtClean="0">
              <a:solidFill>
                <a:srgbClr val="4472C4"/>
              </a:solidFill>
              <a:latin typeface="Calibri"/>
            </a:endParaRPr>
          </a:p>
          <a:p>
            <a:pPr indent="0">
              <a:lnSpc>
                <a:spcPts val="1968"/>
              </a:lnSpc>
              <a:spcBef>
                <a:spcPts val="1890"/>
              </a:spcBef>
            </a:pPr>
            <a:endParaRPr lang="ru" b="1" u="sng" dirty="0">
              <a:solidFill>
                <a:srgbClr val="4472C4"/>
              </a:solidFill>
              <a:latin typeface="Calibri"/>
              <a:hlinkClick r:id="rId7"/>
            </a:endParaRPr>
          </a:p>
          <a:p>
            <a:pPr indent="0">
              <a:lnSpc>
                <a:spcPts val="1968"/>
              </a:lnSpc>
              <a:spcBef>
                <a:spcPts val="1890"/>
              </a:spcBef>
            </a:pPr>
            <a:r>
              <a:rPr lang="ru" b="1" dirty="0" smtClean="0">
                <a:solidFill>
                  <a:srgbClr val="4472C4"/>
                </a:solidFill>
                <a:latin typeface="Calibri"/>
                <a:hlinkClick r:id="rId7"/>
              </a:rPr>
              <a:t>ОБНОВЛЕННЫЙ </a:t>
            </a:r>
            <a:r>
              <a:rPr lang="ru" b="1" dirty="0">
                <a:latin typeface="Calibri"/>
                <a:hlinkClick r:id="rId7"/>
              </a:rPr>
              <a:t>ФГОС</a:t>
            </a:r>
            <a:r>
              <a:rPr lang="ru" b="1" dirty="0">
                <a:solidFill>
                  <a:srgbClr val="4472C4"/>
                </a:solidFill>
                <a:latin typeface="Calibri"/>
                <a:hlinkClick r:id="rId7"/>
              </a:rPr>
              <a:t> СОО 2022 </a:t>
            </a:r>
            <a:r>
              <a:rPr lang="ru" b="1" dirty="0" smtClean="0">
                <a:solidFill>
                  <a:srgbClr val="4472C4"/>
                </a:solidFill>
                <a:latin typeface="Calibri"/>
                <a:hlinkClick r:id="rId7"/>
              </a:rPr>
              <a:t>Г</a:t>
            </a:r>
            <a:r>
              <a:rPr lang="ru" b="1" dirty="0">
                <a:solidFill>
                  <a:srgbClr val="4472C4"/>
                </a:solidFill>
                <a:latin typeface="Calibri"/>
                <a:hlinkClick r:id="rId7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4633" y="4640164"/>
            <a:ext cx="4017264" cy="4134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95908" indent="0" algn="just">
              <a:spcBef>
                <a:spcPts val="2940"/>
              </a:spcBef>
            </a:pPr>
            <a:r>
              <a:rPr lang="en-US" sz="500" dirty="0">
                <a:solidFill>
                  <a:srgbClr val="4472C4"/>
                </a:solidFill>
                <a:latin typeface="Times New Roman"/>
              </a:rPr>
              <a:t>W </a:t>
            </a:r>
            <a:r>
              <a:rPr lang="ru" sz="500" dirty="0" smtClean="0">
                <a:solidFill>
                  <a:srgbClr val="4472C4"/>
                </a:solidFill>
                <a:latin typeface="Times New Roman"/>
              </a:rPr>
              <a:t>_</a:t>
            </a:r>
          </a:p>
          <a:p>
            <a:pPr marL="89408" indent="0">
              <a:spcAft>
                <a:spcPts val="4200"/>
              </a:spcAft>
            </a:pPr>
            <a:r>
              <a:rPr lang="ru" b="1" u="sng" dirty="0" smtClean="0">
                <a:solidFill>
                  <a:srgbClr val="4472C4"/>
                </a:solidFill>
                <a:latin typeface="Calibri"/>
                <a:hlinkClick r:id="rId8"/>
              </a:rPr>
              <a:t>ФЕДЕРАЛЬНЫЙ ПЕРЕЧЕНЬ УЧЕБНИКОВ</a:t>
            </a:r>
            <a:r>
              <a:rPr lang="ru" b="1" dirty="0" smtClean="0">
                <a:solidFill>
                  <a:srgbClr val="4472C4"/>
                </a:solidFill>
                <a:latin typeface="Calibri"/>
                <a:hlinkClick r:id="rId8"/>
              </a:rPr>
              <a:t> </a:t>
            </a:r>
            <a:r>
              <a:rPr lang="ru" b="1" cap="small" dirty="0" smtClean="0">
                <a:solidFill>
                  <a:srgbClr val="4472C4"/>
                </a:solidFill>
                <a:latin typeface="Calibri"/>
              </a:rPr>
              <a:t>2022г</a:t>
            </a:r>
            <a:r>
              <a:rPr lang="ru" sz="1500" b="1" cap="small" dirty="0" smtClean="0">
                <a:solidFill>
                  <a:srgbClr val="4472C4"/>
                </a:solidFill>
                <a:latin typeface="Calibri"/>
              </a:rPr>
              <a:t>.</a:t>
            </a:r>
            <a:endParaRPr lang="ru" sz="1500" b="1" cap="small" dirty="0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5650712"/>
            <a:ext cx="6638544" cy="615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>
              <a:spcBef>
                <a:spcPts val="4200"/>
              </a:spcBef>
              <a:spcAft>
                <a:spcPts val="420"/>
              </a:spcAft>
            </a:pPr>
            <a:r>
              <a:rPr lang="ru-RU" sz="1400" b="1" u="sng" dirty="0">
                <a:solidFill>
                  <a:srgbClr val="4472C4"/>
                </a:solidFill>
                <a:latin typeface="Calibri"/>
                <a:hlinkClick r:id="rId9"/>
              </a:rPr>
              <a:t>ПРОЕКТ КОНЦЕПЦИИ ПРЕПОДАВАНИЯ ПРЕДМЕТА «ИНОСТРАННЫЙ ЯЗЫК» </a:t>
            </a:r>
            <a:endParaRPr lang="ru" sz="1400" b="1" u="sng" dirty="0">
              <a:solidFill>
                <a:srgbClr val="4472C4"/>
              </a:solidFill>
              <a:latin typeface="Calibri"/>
              <a:hlinkClick r:id="rId9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79" y="4578096"/>
            <a:ext cx="469392" cy="4754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27" y="3632936"/>
            <a:ext cx="469392" cy="4754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736" y="515112"/>
            <a:ext cx="10021824" cy="3413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1470"/>
              </a:spcAft>
            </a:pPr>
            <a:r>
              <a:rPr lang="ru" sz="2600" b="1" dirty="0">
                <a:solidFill>
                  <a:srgbClr val="203864"/>
                </a:solidFill>
                <a:latin typeface="Calibri"/>
              </a:rPr>
              <a:t>Место предмета в учебном плане 2023-2024 уч.г. на уровне НОО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6897"/>
              </p:ext>
            </p:extLst>
          </p:nvPr>
        </p:nvGraphicFramePr>
        <p:xfrm>
          <a:off x="813816" y="1060704"/>
          <a:ext cx="10527792" cy="5346192"/>
        </p:xfrm>
        <a:graphic>
          <a:graphicData uri="http://schemas.openxmlformats.org/drawingml/2006/table">
            <a:tbl>
              <a:tblPr/>
              <a:tblGrid>
                <a:gridCol w="2109216"/>
                <a:gridCol w="2103120"/>
                <a:gridCol w="2103120"/>
                <a:gridCol w="2103120"/>
                <a:gridCol w="2109216"/>
              </a:tblGrid>
              <a:tr h="1036320">
                <a:tc>
                  <a:txBody>
                    <a:bodyPr/>
                    <a:lstStyle/>
                    <a:p>
                      <a:pPr marL="215900" indent="0">
                        <a:spcAft>
                          <a:spcPts val="1050"/>
                        </a:spcAft>
                      </a:pPr>
                      <a:r>
                        <a:rPr lang="ru" sz="2300" b="1" dirty="0">
                          <a:solidFill>
                            <a:srgbClr val="02155A"/>
                          </a:solidFill>
                          <a:latin typeface="Calibri"/>
                        </a:rPr>
                        <a:t>Предметная</a:t>
                      </a:r>
                    </a:p>
                    <a:p>
                      <a:pPr indent="0" algn="ctr"/>
                      <a:r>
                        <a:rPr lang="ru" sz="2300" b="1" dirty="0">
                          <a:solidFill>
                            <a:srgbClr val="02155A"/>
                          </a:solidFill>
                          <a:latin typeface="Calibri"/>
                        </a:rPr>
                        <a:t>область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760"/>
                        </a:lnSpc>
                      </a:pPr>
                      <a:r>
                        <a:rPr lang="ru" sz="1900" b="1">
                          <a:solidFill>
                            <a:srgbClr val="02155A"/>
                          </a:solidFill>
                          <a:latin typeface="Calibri"/>
                        </a:rPr>
                        <a:t>Учебные</a:t>
                      </a:r>
                    </a:p>
                    <a:p>
                      <a:pPr marR="444500" indent="0" algn="r">
                        <a:lnSpc>
                          <a:spcPts val="2760"/>
                        </a:lnSpc>
                      </a:pPr>
                      <a:r>
                        <a:rPr lang="ru" sz="1900" b="1">
                          <a:solidFill>
                            <a:srgbClr val="02155A"/>
                          </a:solidFill>
                          <a:latin typeface="Calibri"/>
                        </a:rPr>
                        <a:t>предметы/</a:t>
                      </a:r>
                    </a:p>
                    <a:p>
                      <a:pPr marR="444500" indent="0" algn="r">
                        <a:lnSpc>
                          <a:spcPts val="2760"/>
                        </a:lnSpc>
                      </a:pPr>
                      <a:r>
                        <a:rPr lang="ru" sz="1900" b="1">
                          <a:solidFill>
                            <a:srgbClr val="02155A"/>
                          </a:solidFill>
                          <a:latin typeface="Calibri"/>
                        </a:rPr>
                        <a:t>Классы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300" b="1">
                          <a:solidFill>
                            <a:srgbClr val="02155A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2300" b="1">
                          <a:solidFill>
                            <a:srgbClr val="02155A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300" b="1">
                          <a:solidFill>
                            <a:srgbClr val="02155A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ctr"/>
                </a:tc>
              </a:tr>
              <a:tr h="2078736">
                <a:tc rowSpan="2">
                  <a:txBody>
                    <a:bodyPr/>
                    <a:lstStyle/>
                    <a:p>
                      <a:pPr marL="215900" indent="0">
                        <a:spcAft>
                          <a:spcPts val="1260"/>
                        </a:spcAft>
                      </a:pPr>
                      <a:r>
                        <a:rPr lang="ru" sz="2300" b="1">
                          <a:solidFill>
                            <a:srgbClr val="02155A"/>
                          </a:solidFill>
                          <a:latin typeface="Calibri"/>
                        </a:rPr>
                        <a:t>Иностранный</a:t>
                      </a:r>
                    </a:p>
                    <a:p>
                      <a:pPr indent="0" algn="ctr"/>
                      <a:r>
                        <a:rPr lang="ru" sz="2300" b="1">
                          <a:solidFill>
                            <a:srgbClr val="02155A"/>
                          </a:solidFill>
                          <a:latin typeface="Calibri"/>
                        </a:rPr>
                        <a:t>язык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500" dirty="0">
                          <a:solidFill>
                            <a:srgbClr val="203864"/>
                          </a:solidFill>
                          <a:effectLst/>
                          <a:latin typeface="Times New Roman"/>
                        </a:rPr>
                        <a:t>я </a:t>
                      </a:r>
                      <a:r>
                        <a:rPr lang="en-US" sz="500" dirty="0">
                          <a:solidFill>
                            <a:srgbClr val="203864"/>
                          </a:solidFill>
                          <a:effectLst/>
                          <a:latin typeface="Times New Roman"/>
                        </a:rPr>
                        <a:t>U </a:t>
                      </a:r>
                      <a:r>
                        <a:rPr lang="en-US" sz="500" dirty="0" err="1">
                          <a:solidFill>
                            <a:srgbClr val="203864"/>
                          </a:solidFill>
                          <a:effectLst/>
                          <a:latin typeface="Times New Roman"/>
                        </a:rPr>
                        <a:t>U</a:t>
                      </a:r>
                      <a:endParaRPr lang="en-US" sz="500" dirty="0">
                        <a:solidFill>
                          <a:srgbClr val="203864"/>
                        </a:solidFill>
                        <a:effectLst/>
                        <a:latin typeface="Times New Roman"/>
                      </a:endParaRPr>
                    </a:p>
                    <a:p>
                      <a:pPr marL="317500" indent="0">
                        <a:lnSpc>
                          <a:spcPts val="2880"/>
                        </a:lnSpc>
                      </a:pPr>
                      <a:r>
                        <a:rPr lang="ru" sz="2300" b="1" dirty="0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Английский</a:t>
                      </a:r>
                    </a:p>
                    <a:p>
                      <a:pPr indent="0" algn="ctr">
                        <a:lnSpc>
                          <a:spcPts val="2880"/>
                        </a:lnSpc>
                      </a:pPr>
                      <a:r>
                        <a:rPr lang="ru" sz="2300" b="1" dirty="0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язык</a:t>
                      </a:r>
                    </a:p>
                    <a:p>
                      <a:pPr marL="431800" indent="0">
                        <a:lnSpc>
                          <a:spcPts val="2880"/>
                        </a:lnSpc>
                      </a:pPr>
                      <a:r>
                        <a:rPr lang="ru" sz="2300" b="1" dirty="0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(базовый)</a:t>
                      </a:r>
                    </a:p>
                    <a:p>
                      <a:pPr marR="444500" indent="0" algn="r">
                        <a:lnSpc>
                          <a:spcPts val="1680"/>
                        </a:lnSpc>
                      </a:pPr>
                      <a:r>
                        <a:rPr lang="ru" sz="1400" b="1" dirty="0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Использование</a:t>
                      </a:r>
                    </a:p>
                    <a:p>
                      <a:pPr indent="0" algn="ctr">
                        <a:lnSpc>
                          <a:spcPts val="1680"/>
                        </a:lnSpc>
                      </a:pPr>
                      <a:r>
                        <a:rPr lang="ru" sz="1400" b="1" dirty="0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ПРП</a:t>
                      </a:r>
                    </a:p>
                    <a:p>
                      <a:pPr indent="0" algn="ctr">
                        <a:lnSpc>
                          <a:spcPts val="1680"/>
                        </a:lnSpc>
                      </a:pPr>
                      <a:r>
                        <a:rPr lang="ru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на базовом уровне </a:t>
                      </a:r>
                      <a:r>
                        <a:rPr lang="en-US" sz="1400" b="1" dirty="0">
                          <a:solidFill>
                            <a:srgbClr val="212121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26CC0"/>
                          </a:solidFill>
                          <a:effectLst/>
                          <a:latin typeface="Calibri"/>
                          <a:hlinkClick r:id="rId2"/>
                        </a:rPr>
                        <a:t>https://edsoo.ru/</a:t>
                      </a:r>
                      <a:r>
                        <a:rPr lang="en-US" sz="1400" b="1" dirty="0">
                          <a:solidFill>
                            <a:srgbClr val="212121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DBE4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300" b="1" dirty="0">
                          <a:solidFill>
                            <a:srgbClr val="02155A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DBE4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300" b="1" dirty="0">
                          <a:solidFill>
                            <a:srgbClr val="02155A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DBE4F3"/>
                    </a:solidFill>
                  </a:tcPr>
                </a:tc>
                <a:tc>
                  <a:txBody>
                    <a:bodyPr/>
                    <a:lstStyle/>
                    <a:p>
                      <a:pPr marR="368300" indent="0" algn="ctr"/>
                      <a:r>
                        <a:rPr lang="ru" sz="2300" b="1" dirty="0">
                          <a:solidFill>
                            <a:srgbClr val="02155A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DBE4F3"/>
                    </a:solidFill>
                  </a:tcPr>
                </a:tc>
              </a:tr>
              <a:tr h="2200656">
                <a:tc vMerge="1">
                  <a:txBody>
                    <a:bodyPr/>
                    <a:lstStyle/>
                    <a:p>
                      <a:endParaRPr sz="10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 indent="0">
                        <a:lnSpc>
                          <a:spcPts val="2880"/>
                        </a:lnSpc>
                      </a:pPr>
                      <a:r>
                        <a:rPr lang="ru" sz="2300" b="1">
                          <a:solidFill>
                            <a:srgbClr val="203864"/>
                          </a:solidFill>
                          <a:latin typeface="Calibri"/>
                        </a:rPr>
                        <a:t>Английский</a:t>
                      </a:r>
                    </a:p>
                    <a:p>
                      <a:pPr indent="0" algn="ctr">
                        <a:lnSpc>
                          <a:spcPts val="2880"/>
                        </a:lnSpc>
                      </a:pPr>
                      <a:r>
                        <a:rPr lang="ru" sz="2300" b="1">
                          <a:solidFill>
                            <a:srgbClr val="203864"/>
                          </a:solidFill>
                          <a:latin typeface="Calibri"/>
                        </a:rPr>
                        <a:t>язык</a:t>
                      </a:r>
                    </a:p>
                    <a:p>
                      <a:pPr marL="101600" indent="0">
                        <a:lnSpc>
                          <a:spcPts val="2880"/>
                        </a:lnSpc>
                      </a:pPr>
                      <a:r>
                        <a:rPr lang="ru" sz="2300" b="1">
                          <a:solidFill>
                            <a:srgbClr val="203864"/>
                          </a:solidFill>
                          <a:latin typeface="Calibri"/>
                        </a:rPr>
                        <a:t>(углубленный)</a:t>
                      </a:r>
                    </a:p>
                    <a:p>
                      <a:pPr indent="0" algn="ctr">
                        <a:lnSpc>
                          <a:spcPts val="1896"/>
                        </a:lnSpc>
                      </a:pPr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Использование разработанных ранее РП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0" indent="0" algn="ctr"/>
                      <a:r>
                        <a:rPr lang="ru" sz="2300" b="1">
                          <a:solidFill>
                            <a:srgbClr val="02155A"/>
                          </a:solidFill>
                          <a:latin typeface="Calibri"/>
                        </a:rPr>
                        <a:t>3*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00" indent="0" algn="ctr"/>
                      <a:r>
                        <a:rPr lang="ru" sz="2300" b="1">
                          <a:solidFill>
                            <a:srgbClr val="02155A"/>
                          </a:solidFill>
                          <a:latin typeface="Calibri"/>
                        </a:rPr>
                        <a:t>3*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68300" indent="0" algn="ctr"/>
                      <a:r>
                        <a:rPr lang="ru" sz="2300" b="1">
                          <a:solidFill>
                            <a:srgbClr val="02155A"/>
                          </a:solidFill>
                          <a:latin typeface="Calibri"/>
                        </a:rPr>
                        <a:t>3*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2392" y="637032"/>
            <a:ext cx="8970264" cy="8260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3100" b="1" dirty="0">
                <a:solidFill>
                  <a:srgbClr val="203864"/>
                </a:solidFill>
                <a:latin typeface="Calibri"/>
              </a:rPr>
              <a:t>Место предмета в учебном плане в 2023-2024 уч.г.</a:t>
            </a:r>
          </a:p>
          <a:p>
            <a:pPr indent="0" algn="ctr"/>
            <a:r>
              <a:rPr lang="ru" sz="3100" b="1" dirty="0">
                <a:solidFill>
                  <a:srgbClr val="203864"/>
                </a:solidFill>
                <a:latin typeface="Calibri"/>
              </a:rPr>
              <a:t>на уровне ООО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27326"/>
              </p:ext>
            </p:extLst>
          </p:nvPr>
        </p:nvGraphicFramePr>
        <p:xfrm>
          <a:off x="626364" y="1700808"/>
          <a:ext cx="10942320" cy="4002024"/>
        </p:xfrm>
        <a:graphic>
          <a:graphicData uri="http://schemas.openxmlformats.org/drawingml/2006/table">
            <a:tbl>
              <a:tblPr/>
              <a:tblGrid>
                <a:gridCol w="1965960"/>
                <a:gridCol w="2286000"/>
                <a:gridCol w="1371600"/>
                <a:gridCol w="1371600"/>
                <a:gridCol w="1447800"/>
                <a:gridCol w="1219200"/>
                <a:gridCol w="1280160"/>
              </a:tblGrid>
              <a:tr h="1039368">
                <a:tc>
                  <a:txBody>
                    <a:bodyPr/>
                    <a:lstStyle/>
                    <a:p>
                      <a:pPr marL="139700" indent="0">
                        <a:spcAft>
                          <a:spcPts val="1050"/>
                        </a:spcAft>
                      </a:pPr>
                      <a:r>
                        <a:rPr lang="ru" sz="2300" b="1" dirty="0">
                          <a:solidFill>
                            <a:srgbClr val="203864"/>
                          </a:solidFill>
                          <a:latin typeface="Calibri"/>
                        </a:rPr>
                        <a:t>Предметная</a:t>
                      </a:r>
                    </a:p>
                    <a:p>
                      <a:pPr indent="0" algn="ctr"/>
                      <a:r>
                        <a:rPr lang="ru" sz="2300" b="1" dirty="0">
                          <a:solidFill>
                            <a:srgbClr val="203864"/>
                          </a:solidFill>
                          <a:latin typeface="Calibri"/>
                        </a:rPr>
                        <a:t>область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1260"/>
                        </a:spcAft>
                      </a:pPr>
                      <a:r>
                        <a:rPr lang="ru" sz="2300" b="1">
                          <a:solidFill>
                            <a:srgbClr val="02155A"/>
                          </a:solidFill>
                          <a:latin typeface="Calibri"/>
                        </a:rPr>
                        <a:t>Учебные</a:t>
                      </a:r>
                    </a:p>
                    <a:p>
                      <a:pPr indent="0" algn="ctr"/>
                      <a:r>
                        <a:rPr lang="ru" sz="2300" b="1">
                          <a:solidFill>
                            <a:srgbClr val="02155A"/>
                          </a:solidFill>
                          <a:latin typeface="Calibri"/>
                        </a:rPr>
                        <a:t>предмет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900" b="1" dirty="0">
                          <a:solidFill>
                            <a:srgbClr val="203864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900" b="1" dirty="0">
                          <a:latin typeface="Calibri"/>
                        </a:rPr>
                        <a:t>VI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900" b="1" dirty="0">
                          <a:solidFill>
                            <a:srgbClr val="203864"/>
                          </a:solidFill>
                          <a:latin typeface="Calibri"/>
                        </a:rPr>
                        <a:t>VII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900" b="1" dirty="0">
                          <a:solidFill>
                            <a:srgbClr val="203864"/>
                          </a:solidFill>
                          <a:latin typeface="Calibri"/>
                        </a:rPr>
                        <a:t>VIII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900" b="1" dirty="0">
                          <a:solidFill>
                            <a:srgbClr val="203864"/>
                          </a:solidFill>
                          <a:latin typeface="Calibri"/>
                        </a:rPr>
                        <a:t>IX</a:t>
                      </a:r>
                    </a:p>
                  </a:txBody>
                  <a:tcPr marL="0" marR="0" marT="0" marB="0" anchor="ctr"/>
                </a:tc>
              </a:tr>
              <a:tr h="1496568">
                <a:tc rowSpan="2">
                  <a:txBody>
                    <a:bodyPr/>
                    <a:lstStyle/>
                    <a:p>
                      <a:pPr marL="139700" indent="0">
                        <a:spcAft>
                          <a:spcPts val="1260"/>
                        </a:spcAft>
                      </a:pPr>
                      <a:r>
                        <a:rPr lang="ru" sz="2300" b="1">
                          <a:solidFill>
                            <a:srgbClr val="02155A"/>
                          </a:solidFill>
                          <a:latin typeface="Calibri"/>
                        </a:rPr>
                        <a:t>Иностранный</a:t>
                      </a:r>
                    </a:p>
                    <a:p>
                      <a:pPr indent="0" algn="ctr"/>
                      <a:r>
                        <a:rPr lang="ru" sz="2300" b="1">
                          <a:solidFill>
                            <a:srgbClr val="02155A"/>
                          </a:solidFill>
                          <a:latin typeface="Calibri"/>
                        </a:rPr>
                        <a:t>язык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784"/>
                        </a:lnSpc>
                      </a:pPr>
                      <a:r>
                        <a:rPr lang="ru" sz="1900" b="1">
                          <a:solidFill>
                            <a:srgbClr val="02155A"/>
                          </a:solidFill>
                          <a:latin typeface="Calibri"/>
                        </a:rPr>
                        <a:t>Английский язык (базовый)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900" b="1">
                          <a:solidFill>
                            <a:srgbClr val="02155A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DBE4F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900" b="1">
                          <a:solidFill>
                            <a:srgbClr val="203864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DBE4F3"/>
                    </a:solidFill>
                  </a:tcPr>
                </a:tc>
                <a:tc>
                  <a:txBody>
                    <a:bodyPr/>
                    <a:lstStyle/>
                    <a:p>
                      <a:pPr marL="863600" indent="0"/>
                      <a:r>
                        <a:rPr lang="ru" sz="1900" b="1" dirty="0">
                          <a:solidFill>
                            <a:srgbClr val="203864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900" b="1">
                          <a:solidFill>
                            <a:srgbClr val="203864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900" b="1" dirty="0">
                          <a:solidFill>
                            <a:srgbClr val="203864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FED966"/>
                    </a:solidFill>
                  </a:tcPr>
                </a:tc>
              </a:tr>
              <a:tr h="1466088">
                <a:tc vMerge="1">
                  <a:txBody>
                    <a:bodyPr/>
                    <a:lstStyle/>
                    <a:p>
                      <a:endParaRPr sz="7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784"/>
                        </a:lnSpc>
                      </a:pPr>
                      <a:r>
                        <a:rPr lang="ru" sz="1900" b="1">
                          <a:solidFill>
                            <a:srgbClr val="02155A"/>
                          </a:solidFill>
                          <a:latin typeface="Calibri"/>
                        </a:rPr>
                        <a:t>Английский язык (углубленный)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0" indent="0"/>
                      <a:r>
                        <a:rPr lang="ru" sz="1900" b="1" dirty="0" smtClean="0">
                          <a:solidFill>
                            <a:srgbClr val="02155A"/>
                          </a:solidFill>
                          <a:latin typeface="Calibri"/>
                        </a:rPr>
                        <a:t>4-5</a:t>
                      </a:r>
                      <a:endParaRPr lang="ru" sz="1900" b="1" dirty="0">
                        <a:solidFill>
                          <a:srgbClr val="02155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825500" indent="0"/>
                      <a:r>
                        <a:rPr lang="ru" sz="1900" b="1" dirty="0" smtClean="0">
                          <a:solidFill>
                            <a:srgbClr val="02155A"/>
                          </a:solidFill>
                          <a:latin typeface="Calibri"/>
                        </a:rPr>
                        <a:t>4-5</a:t>
                      </a:r>
                      <a:endParaRPr lang="ru" sz="1900" b="1" dirty="0">
                        <a:solidFill>
                          <a:srgbClr val="02155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863600" indent="0"/>
                      <a:r>
                        <a:rPr lang="ru" sz="1900" b="1" dirty="0" smtClean="0">
                          <a:solidFill>
                            <a:srgbClr val="02155A"/>
                          </a:solidFill>
                          <a:latin typeface="Calibri"/>
                        </a:rPr>
                        <a:t>4-5</a:t>
                      </a:r>
                      <a:endParaRPr lang="ru" sz="1900" b="1" dirty="0">
                        <a:solidFill>
                          <a:srgbClr val="02155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749300" indent="0"/>
                      <a:r>
                        <a:rPr lang="ru" sz="1900" b="1" dirty="0" smtClean="0">
                          <a:solidFill>
                            <a:srgbClr val="02155A"/>
                          </a:solidFill>
                          <a:latin typeface="Calibri"/>
                        </a:rPr>
                        <a:t>4-5</a:t>
                      </a:r>
                      <a:endParaRPr lang="ru" sz="1900" b="1" dirty="0">
                        <a:solidFill>
                          <a:srgbClr val="02155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774700" indent="0"/>
                      <a:r>
                        <a:rPr lang="ru" sz="1900" b="1" dirty="0" smtClean="0">
                          <a:solidFill>
                            <a:srgbClr val="02155A"/>
                          </a:solidFill>
                          <a:latin typeface="Calibri"/>
                        </a:rPr>
                        <a:t>4-5</a:t>
                      </a:r>
                      <a:endParaRPr lang="ru" sz="1900" b="1" dirty="0">
                        <a:solidFill>
                          <a:srgbClr val="02155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ED966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33600" y="5989320"/>
            <a:ext cx="1600200" cy="609600"/>
          </a:xfrm>
          <a:prstGeom prst="rect">
            <a:avLst/>
          </a:prstGeom>
          <a:solidFill>
            <a:srgbClr val="DBE4F3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80"/>
              </a:lnSpc>
            </a:pPr>
            <a:r>
              <a:rPr lang="ru" sz="1400" b="1">
                <a:solidFill>
                  <a:srgbClr val="02155A"/>
                </a:solidFill>
                <a:latin typeface="Calibri"/>
              </a:rPr>
              <a:t>Использование ПРП </a:t>
            </a:r>
            <a:r>
              <a:rPr lang="ru" sz="1400" b="1">
                <a:solidFill>
                  <a:srgbClr val="FF0000"/>
                </a:solidFill>
                <a:latin typeface="Calibri"/>
              </a:rPr>
              <a:t>на базовом уровне </a:t>
            </a:r>
            <a:r>
              <a:rPr lang="en-US" sz="1400" b="1">
                <a:solidFill>
                  <a:srgbClr val="212121"/>
                </a:solidFill>
                <a:latin typeface="Calibri"/>
              </a:rPr>
              <a:t>(</a:t>
            </a:r>
            <a:r>
              <a:rPr lang="en-US" sz="1400" b="1" u="sng">
                <a:solidFill>
                  <a:srgbClr val="026CC0"/>
                </a:solidFill>
                <a:latin typeface="Calibri"/>
                <a:hlinkClick r:id="rId2"/>
              </a:rPr>
              <a:t>https://edsoo.ru/</a:t>
            </a:r>
            <a:r>
              <a:rPr lang="en-US" sz="1400" b="1">
                <a:solidFill>
                  <a:srgbClr val="212121"/>
                </a:solidFill>
                <a:latin typeface="Calibri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47944" y="6077712"/>
            <a:ext cx="2450592" cy="441960"/>
          </a:xfrm>
          <a:prstGeom prst="rect">
            <a:avLst/>
          </a:prstGeom>
          <a:solidFill>
            <a:srgbClr val="FED966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44"/>
              </a:lnSpc>
            </a:pPr>
            <a:r>
              <a:rPr lang="ru" sz="1400" b="1">
                <a:solidFill>
                  <a:srgbClr val="203864"/>
                </a:solidFill>
                <a:latin typeface="Calibri"/>
              </a:rPr>
              <a:t>Использование разработанных ранее РП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7008" y="146304"/>
            <a:ext cx="9790176" cy="8503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840"/>
              </a:spcAft>
            </a:pPr>
            <a:r>
              <a:rPr lang="ru" sz="2400" b="1" dirty="0">
                <a:solidFill>
                  <a:srgbClr val="203864"/>
                </a:solidFill>
                <a:latin typeface="Calibri"/>
              </a:rPr>
              <a:t>Место предмета в учебном плане на уровне </a:t>
            </a:r>
            <a:r>
              <a:rPr lang="ru" sz="2400" b="1" dirty="0" smtClean="0">
                <a:solidFill>
                  <a:srgbClr val="203864"/>
                </a:solidFill>
                <a:latin typeface="Calibri"/>
              </a:rPr>
              <a:t>СОО</a:t>
            </a:r>
          </a:p>
          <a:p>
            <a:pPr indent="0" algn="ctr"/>
            <a:r>
              <a:rPr lang="ru" sz="2400" b="1" dirty="0">
                <a:solidFill>
                  <a:srgbClr val="203864"/>
                </a:solidFill>
                <a:latin typeface="Calibri"/>
              </a:rPr>
              <a:t>2023-2024уч.г.</a:t>
            </a:r>
            <a:r>
              <a:rPr lang="ru" sz="2400" b="1" dirty="0" smtClean="0">
                <a:solidFill>
                  <a:srgbClr val="203864"/>
                </a:solidFill>
                <a:latin typeface="Calibri"/>
              </a:rPr>
              <a:t>  10 </a:t>
            </a:r>
            <a:r>
              <a:rPr lang="ru" sz="2400" b="1" dirty="0">
                <a:solidFill>
                  <a:srgbClr val="203864"/>
                </a:solidFill>
                <a:latin typeface="Calibri"/>
              </a:rPr>
              <a:t>класс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5600"/>
              </p:ext>
            </p:extLst>
          </p:nvPr>
        </p:nvGraphicFramePr>
        <p:xfrm>
          <a:off x="551386" y="1263211"/>
          <a:ext cx="11073689" cy="4878513"/>
        </p:xfrm>
        <a:graphic>
          <a:graphicData uri="http://schemas.openxmlformats.org/drawingml/2006/table">
            <a:tbl>
              <a:tblPr/>
              <a:tblGrid>
                <a:gridCol w="1982625"/>
                <a:gridCol w="1976581"/>
                <a:gridCol w="2765400"/>
                <a:gridCol w="1964492"/>
                <a:gridCol w="2384591"/>
              </a:tblGrid>
              <a:tr h="1051088"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1700" b="1" dirty="0">
                          <a:solidFill>
                            <a:srgbClr val="203864"/>
                          </a:solidFill>
                          <a:latin typeface="Calibri"/>
                        </a:rPr>
                        <a:t>Предметная</a:t>
                      </a:r>
                    </a:p>
                    <a:p>
                      <a:pPr indent="0" algn="ctr"/>
                      <a:r>
                        <a:rPr lang="ru-RU" sz="1700" b="1" dirty="0" smtClean="0">
                          <a:solidFill>
                            <a:srgbClr val="203864"/>
                          </a:solidFill>
                          <a:latin typeface="Calibri"/>
                        </a:rPr>
                        <a:t>О</a:t>
                      </a:r>
                      <a:r>
                        <a:rPr lang="ru" sz="1700" b="1" dirty="0" smtClean="0">
                          <a:solidFill>
                            <a:srgbClr val="203864"/>
                          </a:solidFill>
                          <a:latin typeface="Calibri"/>
                        </a:rPr>
                        <a:t>бласть4-</a:t>
                      </a:r>
                      <a:endParaRPr lang="ru" sz="1700" b="1" dirty="0">
                        <a:solidFill>
                          <a:srgbClr val="203864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1050"/>
                        </a:spcAft>
                      </a:pPr>
                      <a:r>
                        <a:rPr lang="ru" sz="1700" b="1">
                          <a:solidFill>
                            <a:srgbClr val="203864"/>
                          </a:solidFill>
                          <a:latin typeface="Calibri"/>
                        </a:rPr>
                        <a:t>Учебный</a:t>
                      </a:r>
                    </a:p>
                    <a:p>
                      <a:pPr indent="0" algn="ctr"/>
                      <a:r>
                        <a:rPr lang="ru" sz="1700" b="1">
                          <a:solidFill>
                            <a:srgbClr val="203864"/>
                          </a:solidFill>
                          <a:latin typeface="Calibri"/>
                        </a:rPr>
                        <a:t>предмет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700" b="1">
                          <a:solidFill>
                            <a:srgbClr val="203864"/>
                          </a:solidFill>
                          <a:latin typeface="Calibri"/>
                        </a:rPr>
                        <a:t>Профиль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700" b="1">
                          <a:solidFill>
                            <a:srgbClr val="203864"/>
                          </a:solidFill>
                          <a:latin typeface="Calibri"/>
                        </a:rPr>
                        <a:t>Уровень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 b="1">
                          <a:solidFill>
                            <a:srgbClr val="203864"/>
                          </a:solidFill>
                          <a:latin typeface="Calibri"/>
                        </a:rPr>
                        <a:t>10 класс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 b="1">
                          <a:solidFill>
                            <a:srgbClr val="203864"/>
                          </a:solidFill>
                          <a:latin typeface="Calibri"/>
                        </a:rPr>
                        <a:t>Использование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 b="1">
                          <a:solidFill>
                            <a:srgbClr val="203864"/>
                          </a:solidFill>
                          <a:latin typeface="Calibri"/>
                        </a:rPr>
                        <a:t>ПРП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 b="1">
                          <a:solidFill>
                            <a:srgbClr val="C00000"/>
                          </a:solidFill>
                          <a:latin typeface="Calibri"/>
                        </a:rPr>
                        <a:t>на базовом и / или углубленном уровне</a:t>
                      </a:r>
                    </a:p>
                    <a:p>
                      <a:pPr indent="0" algn="ctr"/>
                      <a:r>
                        <a:rPr lang="en-US" sz="1100" b="1">
                          <a:solidFill>
                            <a:srgbClr val="2F5597"/>
                          </a:solidFill>
                          <a:latin typeface="Calibri"/>
                        </a:rPr>
                        <a:t>(</a:t>
                      </a:r>
                      <a:r>
                        <a:rPr lang="en-US" sz="1100" b="1">
                          <a:solidFill>
                            <a:srgbClr val="2F5597"/>
                          </a:solidFill>
                          <a:latin typeface="Calibri"/>
                          <a:hlinkClick r:id="rId2"/>
                        </a:rPr>
                        <a:t>https://edsoo.ru/</a:t>
                      </a:r>
                      <a:r>
                        <a:rPr lang="en-US" sz="1100" b="1">
                          <a:solidFill>
                            <a:srgbClr val="2F5597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/>
                </a:tc>
              </a:tr>
              <a:tr h="715324">
                <a:tc>
                  <a:txBody>
                    <a:bodyPr/>
                    <a:lstStyle/>
                    <a:p>
                      <a:pPr marL="88900"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Иностранный 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Английский 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технологический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базовый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/>
                </a:tc>
              </a:tr>
              <a:tr h="715324">
                <a:tc>
                  <a:txBody>
                    <a:bodyPr/>
                    <a:lstStyle/>
                    <a:p>
                      <a:pPr marL="88900"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Иностранный 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Английский 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естественно-научный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базовый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/>
                </a:tc>
              </a:tr>
              <a:tr h="283210">
                <a:tc>
                  <a:txBody>
                    <a:bodyPr/>
                    <a:lstStyle/>
                    <a:p>
                      <a:pPr marL="88900"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Иностранный язык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Английский язык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гуманитарный*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базовый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500" b="1">
                          <a:solidFill>
                            <a:srgbClr val="203864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</a:tr>
              <a:tr h="429194"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углубленный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rgbClr val="203864"/>
                          </a:solidFill>
                          <a:latin typeface="Calibri"/>
                        </a:rPr>
                        <a:t>4-5</a:t>
                      </a:r>
                      <a:endParaRPr lang="ru" sz="1500" b="1" dirty="0">
                        <a:solidFill>
                          <a:srgbClr val="203864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715324">
                <a:tc>
                  <a:txBody>
                    <a:bodyPr/>
                    <a:lstStyle/>
                    <a:p>
                      <a:pPr marL="88900"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Иностранный 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Английский язык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социально-экономический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базовый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500" b="1">
                          <a:solidFill>
                            <a:srgbClr val="203864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/>
                </a:tc>
              </a:tr>
              <a:tr h="286129">
                <a:tc>
                  <a:txBody>
                    <a:bodyPr/>
                    <a:lstStyle/>
                    <a:p>
                      <a:pPr marL="88900"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Иностранный язык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Английский язык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универсальный*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базовый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500" b="1">
                          <a:solidFill>
                            <a:srgbClr val="203864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</a:tr>
              <a:tr h="677368">
                <a:tc>
                  <a:txBody>
                    <a:bodyPr/>
                    <a:lstStyle/>
                    <a:p>
                      <a:endParaRPr sz="3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500" b="1">
                          <a:solidFill>
                            <a:srgbClr val="203864"/>
                          </a:solidFill>
                          <a:latin typeface="Calibri"/>
                        </a:rPr>
                        <a:t>углублённый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500" b="1" dirty="0" smtClean="0">
                          <a:solidFill>
                            <a:srgbClr val="203864"/>
                          </a:solidFill>
                          <a:latin typeface="Calibri"/>
                        </a:rPr>
                        <a:t>4-</a:t>
                      </a:r>
                      <a:r>
                        <a:rPr lang="en-US" sz="1500" b="1" dirty="0" smtClean="0">
                          <a:solidFill>
                            <a:srgbClr val="203864"/>
                          </a:solidFill>
                          <a:latin typeface="Calibri"/>
                        </a:rPr>
                        <a:t>5</a:t>
                      </a:r>
                      <a:endParaRPr lang="en-US" sz="1500" b="1" dirty="0">
                        <a:solidFill>
                          <a:srgbClr val="203864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5864" y="6571488"/>
            <a:ext cx="10750296" cy="2133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Bef>
                <a:spcPts val="2310"/>
              </a:spcBef>
            </a:pPr>
            <a:r>
              <a:rPr lang="ru" sz="1500" b="1" dirty="0">
                <a:latin typeface="Calibri"/>
              </a:rPr>
              <a:t>^Универсальный и гуманитарный профили дают возможность изучения предмета на базовом или углубленном уровне.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892</TotalTime>
  <Words>2341</Words>
  <Application>Microsoft Office PowerPoint</Application>
  <PresentationFormat>Произвольный</PresentationFormat>
  <Paragraphs>442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Волна</vt:lpstr>
      <vt:lpstr>1_Волна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Примерные рабочие программы.</vt:lpstr>
      <vt:lpstr>Примерные рабочие программы.</vt:lpstr>
      <vt:lpstr>Презентация PowerPoint</vt:lpstr>
      <vt:lpstr>Особенности концентрического содержания речи.</vt:lpstr>
      <vt:lpstr>Развитие тем в 5-9 классах. 5 класс.</vt:lpstr>
      <vt:lpstr>Готовое тематическое планирование.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Учебники на уровне НОО, ООО,СОО  УМК "Твой друг французский язык" (2-11)(Базовый уровень) </vt:lpstr>
      <vt:lpstr>Учебники на уровне НОО, ООО,СОО  УМК "Французский в перспективе" (2-11) Углублённое изучение.</vt:lpstr>
      <vt:lpstr>Использование электронных вариантов учебников. https://lecta.ru/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98</cp:revision>
  <cp:lastPrinted>2023-03-24T06:44:58Z</cp:lastPrinted>
  <dcterms:modified xsi:type="dcterms:W3CDTF">2023-08-23T09:18:33Z</dcterms:modified>
</cp:coreProperties>
</file>