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91" r:id="rId5"/>
    <p:sldId id="293" r:id="rId6"/>
    <p:sldId id="290" r:id="rId7"/>
    <p:sldId id="295" r:id="rId8"/>
    <p:sldId id="296" r:id="rId9"/>
    <p:sldId id="297" r:id="rId10"/>
    <p:sldId id="261" r:id="rId11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712" autoAdjust="0"/>
  </p:normalViewPr>
  <p:slideViewPr>
    <p:cSldViewPr snapToGrid="0">
      <p:cViewPr>
        <p:scale>
          <a:sx n="75" d="100"/>
          <a:sy n="75" d="100"/>
        </p:scale>
        <p:origin x="-72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E337EE-1DDC-4612-9D24-EEE03BC7F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C441D7-3C7C-447A-BBE1-5FA9C7B50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225"/>
            <a:ext cx="10515600" cy="4351338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D4DD3DF-47D2-4244-9792-12CE4D37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5E88ED-267A-406F-8814-D64DEA1F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95C3D36-61B4-4111-AC83-C3795B4B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49CBE03-2ADF-450F-9675-03EC256F65AF}"/>
              </a:ext>
            </a:extLst>
          </p:cNvPr>
          <p:cNvSpPr/>
          <p:nvPr userDrawn="1"/>
        </p:nvSpPr>
        <p:spPr>
          <a:xfrm>
            <a:off x="11031794" y="-707923"/>
            <a:ext cx="1710812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5FEC3FF-D2E9-481A-ACBC-53AC48521444}"/>
              </a:ext>
            </a:extLst>
          </p:cNvPr>
          <p:cNvSpPr/>
          <p:nvPr userDrawn="1"/>
        </p:nvSpPr>
        <p:spPr>
          <a:xfrm rot="16200000">
            <a:off x="4231790" y="-2496651"/>
            <a:ext cx="90486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486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344DC8E-DBB1-4521-B17B-AD7A7C576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BF991ED-D009-4F33-823F-3A146B799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4A8B54-1575-4378-A084-65830E2A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A3AF89-A79E-4632-89EC-9A4B35359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842F16A-CC16-411F-AB10-DD5D1159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654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A7987F-C5EA-438F-BD7E-8D303911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55F1006-7188-498C-ABBF-80587A3CC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CAAA22-0748-44B2-95C1-E3606572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0774E4D-3F92-4FAA-8349-F6D45C08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6F7DFC-34D2-47BD-A449-1F12C2DF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41A6785-23BF-4FE0-B9C7-4E3C5F7F6B19}"/>
              </a:ext>
            </a:extLst>
          </p:cNvPr>
          <p:cNvSpPr/>
          <p:nvPr userDrawn="1"/>
        </p:nvSpPr>
        <p:spPr>
          <a:xfrm>
            <a:off x="8966200" y="-707923"/>
            <a:ext cx="3225800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B394F0B6-9856-44D2-9805-66B694DE2C26}"/>
              </a:ext>
            </a:extLst>
          </p:cNvPr>
          <p:cNvSpPr/>
          <p:nvPr userDrawn="1"/>
        </p:nvSpPr>
        <p:spPr>
          <a:xfrm>
            <a:off x="-368300" y="4686300"/>
            <a:ext cx="2578100" cy="2578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70D0A806-BB3B-4E85-8C57-B9B390906F6A}"/>
              </a:ext>
            </a:extLst>
          </p:cNvPr>
          <p:cNvSpPr/>
          <p:nvPr userDrawn="1"/>
        </p:nvSpPr>
        <p:spPr>
          <a:xfrm>
            <a:off x="-187326" y="5659437"/>
            <a:ext cx="1381125" cy="13811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E49146E-E334-4E17-96BB-AEB6B0141397}"/>
              </a:ext>
            </a:extLst>
          </p:cNvPr>
          <p:cNvSpPr/>
          <p:nvPr userDrawn="1"/>
        </p:nvSpPr>
        <p:spPr>
          <a:xfrm>
            <a:off x="9118600" y="-555523"/>
            <a:ext cx="3225800" cy="85540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5935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4A3671-D70D-4846-A00D-D451CC45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978F876-D852-4E29-A439-4A96013AA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F3E4988-A050-44F9-8CDD-B99FEE1FC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B29F515-61FC-4696-9DBE-C3EE88BB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523E599-4964-4661-B895-F15D49D3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444141B-6E20-42C1-A083-D0371C7F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5327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35B16F-47D8-43EB-9F03-B3ACD863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3D8F048-D987-4AFF-A795-6F700E92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BA324EF-75CB-4183-A85B-AD7BDD2D7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00D5C6B-EB08-465F-984C-82BB28644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F6BF5B3-E575-4778-951F-B85DDAFB1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F580A43-90A9-4F74-9CEA-78DC0914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82B72D-A421-4731-A1B3-4B3F7B15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E7E0AB1-8C34-4787-A417-D8024485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5656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638900-AEB2-4230-9726-FC3E1A82B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5A991F4-A55E-4763-85B2-BCF817E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2418399-BB26-4B5F-AE06-073556FF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600C12F-25DD-409F-A773-01449550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8201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8D4BDE5-0371-459D-9B04-EC35D079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2AD7312-632A-48EA-9CD9-4C1F9B3E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B9392F6-5A18-4C8F-94AC-EE4481D76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1751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6902DB-6786-4EC8-841C-442CE7C5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D0E0AD-9CDE-4B68-B397-28CF6A3B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2FB86FE-73E5-4676-9540-C4530EC06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9BF0736-3C77-4656-9517-532D8B4F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69D685-6A52-4572-A0D6-C0059AC9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3A8EB1A-AC6D-428E-B0D1-CF9A7622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3841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AB2F2F-88ED-4374-94A7-62F66BCD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E968185-D0D5-4204-98C8-EE5D53385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1E72D50-BFF9-4173-ABD2-4EC13B94B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93727AD-9A27-4C72-9887-E950A1F3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EC7B91B-1762-407F-A127-DE1DCC62F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F9B9FBD-B522-4123-A0F9-BFF6E77F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401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E666AC-8030-4AC8-BD2D-177E2E60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74D5522-45B7-4992-826F-6AF937AAF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30567A-7DA1-430D-84F6-D7275133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18EBEF-8A21-4561-832D-24C58134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0DEFF5-DC16-4E1D-99A4-EA87D703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3869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38E9D2-AC3C-4712-9A37-752F16DB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23DA045-D354-445D-BE18-3E16A1484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148A85-0285-419E-9BCD-D8E30563A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B5CFB-1053-4ABD-8AE7-93CBC6C0D1C1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AA4832-14D7-456F-8D8A-08F55C337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265C6DE-1236-408E-A547-97410DDD6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A1B2D-D15D-440D-8A9B-646BA581E9F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2"/>
            <a:extLst>
              <a:ext uri="{FF2B5EF4-FFF2-40B4-BE49-F238E27FC236}">
                <a16:creationId xmlns="" xmlns:a16="http://schemas.microsoft.com/office/drawing/2014/main" id="{A3D3FC47-1965-4ADE-8DCB-5A97BFA1FA8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313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authors/freepik" TargetMode="External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laticon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A342B6-92C8-4F2C-9F6D-B8ACADD0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750" y="571500"/>
            <a:ext cx="824865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Психологическое занятие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педагогов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501D56D-9332-4767-8E7D-C86E8677B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100" y="5816600"/>
            <a:ext cx="7556500" cy="762000"/>
          </a:xfrm>
        </p:spPr>
        <p:txBody>
          <a:bodyPr>
            <a:normAutofit fontScale="62500" lnSpcReduction="20000"/>
          </a:bodyPr>
          <a:lstStyle/>
          <a:p>
            <a:pPr algn="r"/>
            <a:endParaRPr lang="ru-RU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Подготовила: педагог-психолог МОБУ СОШ № 6 им. А.Г.Турчанинова г.Лабинска  Фильченко О.В.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картинки\scale_1200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8500" y="1334324"/>
            <a:ext cx="6324600" cy="4435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38065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AF8AC3-BFA4-41CE-8FC2-FB4CFE1B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5875090-2FD6-4BAD-B887-8619A26AC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Бесплатные шаблоны с сайта </a:t>
            </a:r>
            <a:r>
              <a:rPr lang="en-US" dirty="0">
                <a:hlinkClick r:id="rId2"/>
              </a:rPr>
              <a:t>presentation-creation.ru</a:t>
            </a:r>
            <a:endParaRPr lang="ru-RU" dirty="0"/>
          </a:p>
          <a:p>
            <a:r>
              <a:rPr lang="en-US" dirty="0"/>
              <a:t>Icons made by </a:t>
            </a:r>
            <a:r>
              <a:rPr lang="en-US" dirty="0" err="1">
                <a:hlinkClick r:id="rId3"/>
              </a:rPr>
              <a:t>Freepik</a:t>
            </a:r>
            <a:r>
              <a:rPr lang="en-US" dirty="0"/>
              <a:t> from </a:t>
            </a:r>
            <a:r>
              <a:rPr lang="en-US" dirty="0">
                <a:hlinkClick r:id="rId4"/>
              </a:rPr>
              <a:t>www.flaticon.com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3867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98877A-EC22-4B13-BEDB-7B4A6A54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201"/>
            <a:ext cx="10096500" cy="10287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Упражнение «Ассоциации»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5">
            <a:extLst>
              <a:ext uri="{FF2B5EF4-FFF2-40B4-BE49-F238E27FC236}">
                <a16:creationId xmlns="" xmlns:a16="http://schemas.microsoft.com/office/drawing/2014/main" id="{1C7D4C27-4731-42B0-983B-7EA2F9FDD219}"/>
              </a:ext>
            </a:extLst>
          </p:cNvPr>
          <p:cNvSpPr txBox="1">
            <a:spLocks/>
          </p:cNvSpPr>
          <p:nvPr/>
        </p:nvSpPr>
        <p:spPr>
          <a:xfrm>
            <a:off x="787400" y="1828800"/>
            <a:ext cx="9875157" cy="4826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Какие качества нужны человеку для того, чтобы стать успешным в педагогической деятельности?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 	</a:t>
            </a:r>
          </a:p>
          <a:p>
            <a:pPr>
              <a:lnSpc>
                <a:spcPct val="120000"/>
              </a:lnSpc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 - ...</a:t>
            </a:r>
          </a:p>
          <a:p>
            <a:pPr>
              <a:lnSpc>
                <a:spcPct val="120000"/>
              </a:lnSpc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 - …</a:t>
            </a:r>
          </a:p>
          <a:p>
            <a:pPr>
              <a:lnSpc>
                <a:spcPct val="120000"/>
              </a:lnSpc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 - …</a:t>
            </a:r>
          </a:p>
          <a:p>
            <a:pPr>
              <a:lnSpc>
                <a:spcPct val="120000"/>
              </a:lnSpc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 - …</a:t>
            </a:r>
          </a:p>
          <a:p>
            <a:pPr>
              <a:lnSpc>
                <a:spcPct val="120000"/>
              </a:lnSpc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Х - …</a:t>
            </a:r>
          </a:p>
          <a:p>
            <a:pPr lvl="0"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305395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98877A-EC22-4B13-BEDB-7B4A6A54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200"/>
            <a:ext cx="10096500" cy="133349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Упражнение «Ассоциации»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5">
            <a:extLst>
              <a:ext uri="{FF2B5EF4-FFF2-40B4-BE49-F238E27FC236}">
                <a16:creationId xmlns="" xmlns:a16="http://schemas.microsoft.com/office/drawing/2014/main" id="{1C7D4C27-4731-42B0-983B-7EA2F9FDD219}"/>
              </a:ext>
            </a:extLst>
          </p:cNvPr>
          <p:cNvSpPr txBox="1">
            <a:spLocks/>
          </p:cNvSpPr>
          <p:nvPr/>
        </p:nvSpPr>
        <p:spPr>
          <a:xfrm>
            <a:off x="4673600" y="1828800"/>
            <a:ext cx="6413500" cy="4826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веренность</a:t>
            </a:r>
          </a:p>
          <a:p>
            <a:pPr>
              <a:lnSpc>
                <a:spcPct val="120000"/>
              </a:lnSpc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аморазвитие</a:t>
            </a:r>
          </a:p>
          <a:p>
            <a:pPr>
              <a:lnSpc>
                <a:spcPct val="120000"/>
              </a:lnSpc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озитив</a:t>
            </a:r>
          </a:p>
          <a:p>
            <a:pPr>
              <a:lnSpc>
                <a:spcPct val="120000"/>
              </a:lnSpc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динственный, уникальный</a:t>
            </a:r>
          </a:p>
          <a:p>
            <a:pPr>
              <a:lnSpc>
                <a:spcPct val="120000"/>
              </a:lnSpc>
              <a:buNone/>
            </a:pP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аризма</a:t>
            </a:r>
            <a:endParaRPr lang="ru-RU" sz="36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3600" dirty="0"/>
          </a:p>
        </p:txBody>
      </p:sp>
      <p:pic>
        <p:nvPicPr>
          <p:cNvPr id="1026" name="Picture 2" descr="D:\картинки\749ffc5c7db711eeb3b2e6d39d9a42a4_upsca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1955800"/>
            <a:ext cx="4356100" cy="4635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05395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98877A-EC22-4B13-BEDB-7B4A6A54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65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Уверенность</a:t>
            </a:r>
            <a:endParaRPr lang="ru-RU" dirty="0"/>
          </a:p>
        </p:txBody>
      </p:sp>
      <p:sp>
        <p:nvSpPr>
          <p:cNvPr id="4" name="Объект 5">
            <a:extLst>
              <a:ext uri="{FF2B5EF4-FFF2-40B4-BE49-F238E27FC236}">
                <a16:creationId xmlns="" xmlns:a16="http://schemas.microsoft.com/office/drawing/2014/main" id="{1C7D4C27-4731-42B0-983B-7EA2F9FDD219}"/>
              </a:ext>
            </a:extLst>
          </p:cNvPr>
          <p:cNvSpPr txBox="1">
            <a:spLocks/>
          </p:cNvSpPr>
          <p:nvPr/>
        </p:nvSpPr>
        <p:spPr>
          <a:xfrm>
            <a:off x="4584700" y="3251200"/>
            <a:ext cx="6464300" cy="312420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3600" dirty="0" smtClean="0"/>
              <a:t>	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		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Вспомните состояние максимальной уверенности в прошлом и попробуйте подключится к этому ощущению силы, победы с помощью жеста. Каждый раз, когда вы будете делать это, вы будете вспоминать свое ощущение и обретать уверенность.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  <p:sp>
        <p:nvSpPr>
          <p:cNvPr id="5" name="Объект 5">
            <a:extLst>
              <a:ext uri="{FF2B5EF4-FFF2-40B4-BE49-F238E27FC236}">
                <a16:creationId xmlns="" xmlns:a16="http://schemas.microsoft.com/office/drawing/2014/main" id="{1C7D4C27-4731-42B0-983B-7EA2F9FDD219}"/>
              </a:ext>
            </a:extLst>
          </p:cNvPr>
          <p:cNvSpPr txBox="1">
            <a:spLocks/>
          </p:cNvSpPr>
          <p:nvPr/>
        </p:nvSpPr>
        <p:spPr>
          <a:xfrm>
            <a:off x="495300" y="1930400"/>
            <a:ext cx="3759201" cy="44831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3600" dirty="0" smtClean="0"/>
              <a:t>	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Упражнение «Когда я был на коне»</a:t>
            </a:r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sz="3600" dirty="0" smtClean="0"/>
          </a:p>
          <a:p>
            <a:endParaRPr lang="ru-RU" sz="3600" dirty="0"/>
          </a:p>
        </p:txBody>
      </p:sp>
      <p:pic>
        <p:nvPicPr>
          <p:cNvPr id="3074" name="Picture 2" descr="D:\картинки\KTTZm69oei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0" y="190501"/>
            <a:ext cx="3613149" cy="3480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05395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98877A-EC22-4B13-BEDB-7B4A6A54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65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Саморазвитие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5">
            <a:extLst>
              <a:ext uri="{FF2B5EF4-FFF2-40B4-BE49-F238E27FC236}">
                <a16:creationId xmlns="" xmlns:a16="http://schemas.microsoft.com/office/drawing/2014/main" id="{1C7D4C27-4731-42B0-983B-7EA2F9FDD219}"/>
              </a:ext>
            </a:extLst>
          </p:cNvPr>
          <p:cNvSpPr txBox="1">
            <a:spLocks/>
          </p:cNvSpPr>
          <p:nvPr/>
        </p:nvSpPr>
        <p:spPr>
          <a:xfrm>
            <a:off x="749300" y="3733800"/>
            <a:ext cx="10045700" cy="2832100"/>
          </a:xfrm>
          <a:prstGeom prst="rect">
            <a:avLst/>
          </a:prstGeom>
          <a:ln>
            <a:solidFill>
              <a:schemeClr val="tx1">
                <a:alpha val="65000"/>
              </a:schemeClr>
            </a:solidFill>
          </a:ln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3600" dirty="0" smtClean="0"/>
              <a:t>	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dirty="0" smtClean="0"/>
              <a:t> 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Прошлое», «Настоящее», «Будущее»  моей профессиональной деятельности</a:t>
            </a: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b="1" dirty="0" smtClean="0"/>
              <a:t> </a:t>
            </a:r>
            <a:endParaRPr lang="ru-RU" sz="4000" dirty="0" smtClean="0"/>
          </a:p>
          <a:p>
            <a:pPr>
              <a:buNone/>
            </a:pPr>
            <a:r>
              <a:rPr lang="ru-RU" sz="4000" b="1" dirty="0" smtClean="0"/>
              <a:t>   ____________________________________________________________________</a:t>
            </a:r>
            <a:endParaRPr lang="ru-RU" sz="4000" dirty="0" smtClean="0"/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/>
          </a:p>
          <a:p>
            <a:endParaRPr lang="ru-RU" sz="3600" dirty="0"/>
          </a:p>
        </p:txBody>
      </p:sp>
      <p:sp>
        <p:nvSpPr>
          <p:cNvPr id="5" name="Объект 5">
            <a:extLst>
              <a:ext uri="{FF2B5EF4-FFF2-40B4-BE49-F238E27FC236}">
                <a16:creationId xmlns="" xmlns:a16="http://schemas.microsoft.com/office/drawing/2014/main" id="{1C7D4C27-4731-42B0-983B-7EA2F9FDD219}"/>
              </a:ext>
            </a:extLst>
          </p:cNvPr>
          <p:cNvSpPr txBox="1">
            <a:spLocks/>
          </p:cNvSpPr>
          <p:nvPr/>
        </p:nvSpPr>
        <p:spPr>
          <a:xfrm>
            <a:off x="495300" y="1930400"/>
            <a:ext cx="10121900" cy="1473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3600" dirty="0" smtClean="0"/>
              <a:t>	</a:t>
            </a:r>
          </a:p>
          <a:p>
            <a:pPr algn="ctr">
              <a:buNone/>
            </a:pPr>
            <a:r>
              <a:rPr lang="ru-RU" sz="1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</a:p>
          <a:p>
            <a:pPr algn="ctr">
              <a:buNone/>
            </a:pPr>
            <a:r>
              <a:rPr lang="ru-RU" sz="1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«Линия профессионального роста»</a:t>
            </a:r>
          </a:p>
          <a:p>
            <a:pPr algn="ctr">
              <a:buNone/>
            </a:pPr>
            <a:r>
              <a:rPr lang="ru-RU" sz="111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sz="3600" dirty="0" smtClean="0"/>
          </a:p>
          <a:p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305395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98877A-EC22-4B13-BEDB-7B4A6A54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6500" cy="13255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Позитив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5">
            <a:extLst>
              <a:ext uri="{FF2B5EF4-FFF2-40B4-BE49-F238E27FC236}">
                <a16:creationId xmlns="" xmlns:a16="http://schemas.microsoft.com/office/drawing/2014/main" id="{1C7D4C27-4731-42B0-983B-7EA2F9FDD219}"/>
              </a:ext>
            </a:extLst>
          </p:cNvPr>
          <p:cNvSpPr txBox="1">
            <a:spLocks/>
          </p:cNvSpPr>
          <p:nvPr/>
        </p:nvSpPr>
        <p:spPr>
          <a:xfrm>
            <a:off x="736600" y="3848100"/>
            <a:ext cx="9925957" cy="2565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3600" dirty="0" smtClean="0"/>
              <a:t>	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Оптимизм и позитивное мышление  позволяют видеть позитивные стороны и перспективы, чтобы вдохновлять учеников и дарить им веру в свои возможности и успехи</a:t>
            </a:r>
          </a:p>
          <a:p>
            <a:endParaRPr lang="ru-RU" sz="3600" dirty="0" smtClean="0"/>
          </a:p>
          <a:p>
            <a:endParaRPr lang="ru-RU" sz="3600" dirty="0"/>
          </a:p>
        </p:txBody>
      </p:sp>
      <p:sp>
        <p:nvSpPr>
          <p:cNvPr id="5" name="Объект 5">
            <a:extLst>
              <a:ext uri="{FF2B5EF4-FFF2-40B4-BE49-F238E27FC236}">
                <a16:creationId xmlns="" xmlns:a16="http://schemas.microsoft.com/office/drawing/2014/main" id="{1C7D4C27-4731-42B0-983B-7EA2F9FDD219}"/>
              </a:ext>
            </a:extLst>
          </p:cNvPr>
          <p:cNvSpPr txBox="1">
            <a:spLocks/>
          </p:cNvSpPr>
          <p:nvPr/>
        </p:nvSpPr>
        <p:spPr>
          <a:xfrm>
            <a:off x="495300" y="1930400"/>
            <a:ext cx="5448300" cy="1981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3600" dirty="0" smtClean="0"/>
              <a:t>	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Упражнение «</a:t>
            </a:r>
            <a:r>
              <a:rPr lang="ru-RU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Розовые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очки»</a:t>
            </a:r>
          </a:p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sz="3600" dirty="0" smtClean="0"/>
          </a:p>
        </p:txBody>
      </p:sp>
      <p:pic>
        <p:nvPicPr>
          <p:cNvPr id="2050" name="Picture 2" descr="D:\картинки\snimite_rozovye_oc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6237" y="330201"/>
            <a:ext cx="4620847" cy="273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05395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98877A-EC22-4B13-BEDB-7B4A6A54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65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Уникальность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5">
            <a:extLst>
              <a:ext uri="{FF2B5EF4-FFF2-40B4-BE49-F238E27FC236}">
                <a16:creationId xmlns="" xmlns:a16="http://schemas.microsoft.com/office/drawing/2014/main" id="{1C7D4C27-4731-42B0-983B-7EA2F9FDD219}"/>
              </a:ext>
            </a:extLst>
          </p:cNvPr>
          <p:cNvSpPr txBox="1">
            <a:spLocks/>
          </p:cNvSpPr>
          <p:nvPr/>
        </p:nvSpPr>
        <p:spPr>
          <a:xfrm>
            <a:off x="977900" y="4889500"/>
            <a:ext cx="9486900" cy="1752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3600" dirty="0" smtClean="0"/>
              <a:t>	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Просто будь собой, нет никого лучше. </a:t>
            </a:r>
          </a:p>
          <a:p>
            <a:pPr algn="r">
              <a:buNone/>
            </a:pPr>
            <a:r>
              <a:rPr lang="ru-RU" sz="4000" i="1" dirty="0" smtClean="0"/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Тейлор Свифт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600" dirty="0" smtClean="0"/>
          </a:p>
          <a:p>
            <a:endParaRPr lang="ru-RU" sz="3600" dirty="0"/>
          </a:p>
        </p:txBody>
      </p:sp>
      <p:sp>
        <p:nvSpPr>
          <p:cNvPr id="5" name="Объект 5">
            <a:extLst>
              <a:ext uri="{FF2B5EF4-FFF2-40B4-BE49-F238E27FC236}">
                <a16:creationId xmlns="" xmlns:a16="http://schemas.microsoft.com/office/drawing/2014/main" id="{1C7D4C27-4731-42B0-983B-7EA2F9FDD219}"/>
              </a:ext>
            </a:extLst>
          </p:cNvPr>
          <p:cNvSpPr txBox="1">
            <a:spLocks/>
          </p:cNvSpPr>
          <p:nvPr/>
        </p:nvSpPr>
        <p:spPr>
          <a:xfrm>
            <a:off x="368300" y="1854200"/>
            <a:ext cx="5689600" cy="3251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3600" dirty="0" smtClean="0"/>
              <a:t>	</a:t>
            </a: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Деятельность педагога во многом нормативна, но именно индивидуальность учителя - тот источник, который способен, обогащать педагогическую деятельность, придавать ей новые смыслы, вдыхать в нее жизнь</a:t>
            </a:r>
          </a:p>
          <a:p>
            <a:endParaRPr lang="ru-RU" sz="3600" dirty="0"/>
          </a:p>
        </p:txBody>
      </p:sp>
      <p:pic>
        <p:nvPicPr>
          <p:cNvPr id="4098" name="Picture 2" descr="D:\картинки\scale_1200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5700" y="1041400"/>
            <a:ext cx="5448300" cy="2806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05395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98877A-EC22-4B13-BEDB-7B4A6A54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65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Харизма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5">
            <a:extLst>
              <a:ext uri="{FF2B5EF4-FFF2-40B4-BE49-F238E27FC236}">
                <a16:creationId xmlns="" xmlns:a16="http://schemas.microsoft.com/office/drawing/2014/main" id="{1C7D4C27-4731-42B0-983B-7EA2F9FDD219}"/>
              </a:ext>
            </a:extLst>
          </p:cNvPr>
          <p:cNvSpPr txBox="1">
            <a:spLocks/>
          </p:cNvSpPr>
          <p:nvPr/>
        </p:nvSpPr>
        <p:spPr>
          <a:xfrm>
            <a:off x="4978400" y="774700"/>
            <a:ext cx="5956300" cy="568960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3600" dirty="0" smtClean="0"/>
              <a:t>	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None/>
            </a:pPr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Как развивать </a:t>
            </a:r>
            <a:r>
              <a:rPr lang="ru-RU" sz="7000" b="1" dirty="0" err="1" smtClean="0">
                <a:latin typeface="Times New Roman" pitchFamily="18" charset="0"/>
                <a:cs typeface="Times New Roman" pitchFamily="18" charset="0"/>
              </a:rPr>
              <a:t>харизму</a:t>
            </a:r>
            <a:endParaRPr lang="ru-RU" sz="7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Работайте над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самопрезентацией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>
              <a:lnSpc>
                <a:spcPct val="120000"/>
              </a:lnSpc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Проявляйте эмоции более явно. </a:t>
            </a:r>
          </a:p>
          <a:p>
            <a:pPr lvl="0">
              <a:lnSpc>
                <a:spcPct val="120000"/>
              </a:lnSpc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Улыбайтесь. </a:t>
            </a:r>
          </a:p>
          <a:p>
            <a:pPr lvl="0">
              <a:lnSpc>
                <a:spcPct val="120000"/>
              </a:lnSpc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Принимайте уверенную позу.</a:t>
            </a:r>
          </a:p>
          <a:p>
            <a:pPr>
              <a:lnSpc>
                <a:spcPct val="120000"/>
              </a:lnSpc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	2. Налаживать контакт с окружающими:</a:t>
            </a:r>
          </a:p>
          <a:p>
            <a:pPr lvl="0">
              <a:lnSpc>
                <a:spcPct val="120000"/>
              </a:lnSpc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Будьте внимательным слушателем. </a:t>
            </a:r>
          </a:p>
          <a:p>
            <a:pPr lvl="0">
              <a:lnSpc>
                <a:spcPct val="120000"/>
              </a:lnSpc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«Отражайте» собеседника. </a:t>
            </a:r>
          </a:p>
          <a:p>
            <a:pPr lvl="0">
              <a:lnSpc>
                <a:spcPct val="120000"/>
              </a:lnSpc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Работайте над ораторскими навыками. </a:t>
            </a:r>
          </a:p>
          <a:p>
            <a:pPr>
              <a:lnSpc>
                <a:spcPct val="120000"/>
              </a:lnSpc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3. Работайте над мотивацией и настроением.</a:t>
            </a:r>
            <a:endParaRPr lang="ru-RU" sz="3600" dirty="0" smtClean="0"/>
          </a:p>
          <a:p>
            <a:endParaRPr lang="ru-RU" sz="3600" dirty="0"/>
          </a:p>
        </p:txBody>
      </p:sp>
      <p:sp>
        <p:nvSpPr>
          <p:cNvPr id="5" name="Объект 5">
            <a:extLst>
              <a:ext uri="{FF2B5EF4-FFF2-40B4-BE49-F238E27FC236}">
                <a16:creationId xmlns="" xmlns:a16="http://schemas.microsoft.com/office/drawing/2014/main" id="{1C7D4C27-4731-42B0-983B-7EA2F9FDD219}"/>
              </a:ext>
            </a:extLst>
          </p:cNvPr>
          <p:cNvSpPr txBox="1">
            <a:spLocks/>
          </p:cNvSpPr>
          <p:nvPr/>
        </p:nvSpPr>
        <p:spPr>
          <a:xfrm>
            <a:off x="317500" y="2260600"/>
            <a:ext cx="4254500" cy="415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особый набор навыков и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психоэмоциональных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качеств, которые позволяют человеку завоевывать расположение людей и оказывать на них влияние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sz="3600" dirty="0" smtClean="0"/>
          </a:p>
          <a:p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305395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68301"/>
            <a:ext cx="8096250" cy="1269999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Успехов в вашей профессиональной деятельности!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картинки\order_cop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6500" y="1990726"/>
            <a:ext cx="6578600" cy="49339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91</Words>
  <Application>Microsoft Office PowerPoint</Application>
  <PresentationFormat>Произвольный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           Психологическое занятие для педагогов </vt:lpstr>
      <vt:lpstr>Упражнение «Ассоциации»</vt:lpstr>
      <vt:lpstr>Упражнение «Ассоциации»</vt:lpstr>
      <vt:lpstr>             Уверенность</vt:lpstr>
      <vt:lpstr>                     Саморазвитие</vt:lpstr>
      <vt:lpstr>           Позитив</vt:lpstr>
      <vt:lpstr>   Уникальность</vt:lpstr>
      <vt:lpstr>    Харизма</vt:lpstr>
      <vt:lpstr>Успехов в вашей профессиональной деятельности!</vt:lpstr>
      <vt:lpstr>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Минимализм</dc:title>
  <dc:creator>User Obstinate</dc:creator>
  <cp:lastModifiedBy>777</cp:lastModifiedBy>
  <cp:revision>94</cp:revision>
  <dcterms:created xsi:type="dcterms:W3CDTF">2021-05-04T06:37:33Z</dcterms:created>
  <dcterms:modified xsi:type="dcterms:W3CDTF">2024-04-09T17:25:56Z</dcterms:modified>
</cp:coreProperties>
</file>