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1"/>
  </p:notesMasterIdLst>
  <p:sldIdLst>
    <p:sldId id="256" r:id="rId2"/>
    <p:sldId id="344" r:id="rId3"/>
    <p:sldId id="342" r:id="rId4"/>
    <p:sldId id="326" r:id="rId5"/>
    <p:sldId id="327" r:id="rId6"/>
    <p:sldId id="345" r:id="rId7"/>
    <p:sldId id="346" r:id="rId8"/>
    <p:sldId id="347" r:id="rId9"/>
    <p:sldId id="348" r:id="rId10"/>
    <p:sldId id="354" r:id="rId11"/>
    <p:sldId id="353" r:id="rId12"/>
    <p:sldId id="352" r:id="rId13"/>
    <p:sldId id="355" r:id="rId14"/>
    <p:sldId id="351" r:id="rId15"/>
    <p:sldId id="350" r:id="rId16"/>
    <p:sldId id="349" r:id="rId17"/>
    <p:sldId id="357" r:id="rId18"/>
    <p:sldId id="356" r:id="rId19"/>
    <p:sldId id="335" r:id="rId2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68" autoAdjust="0"/>
    <p:restoredTop sz="87850" autoAdjust="0"/>
  </p:normalViewPr>
  <p:slideViewPr>
    <p:cSldViewPr>
      <p:cViewPr varScale="1">
        <p:scale>
          <a:sx n="95" d="100"/>
          <a:sy n="95" d="100"/>
        </p:scale>
        <p:origin x="-1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926F1F-4B29-4107-8533-ABBB738280C2}" type="datetimeFigureOut">
              <a:rPr lang="ru-RU" smtClean="0"/>
              <a:pPr/>
              <a:t>20.11.2023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B85714-2098-49BF-8FF5-74254FF74E86}" type="slidenum">
              <a:rPr lang="ru-RU" smtClean="0"/>
              <a:pPr/>
              <a:t>‹#›</a:t>
            </a:fld>
            <a:endParaRPr lang="ru-RU"/>
          </a:p>
        </p:txBody>
      </p:sp>
    </p:spTree>
    <p:extLst>
      <p:ext uri="{BB962C8B-B14F-4D97-AF65-F5344CB8AC3E}">
        <p14:creationId xmlns:p14="http://schemas.microsoft.com/office/powerpoint/2010/main" val="614545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B85714-2098-49BF-8FF5-74254FF74E86}" type="slidenum">
              <a:rPr lang="ru-RU" smtClean="0"/>
              <a:pPr/>
              <a:t>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B85714-2098-49BF-8FF5-74254FF74E86}"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pPr>
              <a:defRPr/>
            </a:pPr>
            <a:fld id="{01368C37-9EEA-4B65-9247-0F6754FD8F26}" type="datetimeFigureOut">
              <a:rPr lang="ru-RU" smtClean="0"/>
              <a:pPr>
                <a:defRPr/>
              </a:pPr>
              <a:t>20.11.2023</a:t>
            </a:fld>
            <a:endParaRPr lang="ru-RU"/>
          </a:p>
        </p:txBody>
      </p:sp>
      <p:sp>
        <p:nvSpPr>
          <p:cNvPr id="8" name="Нижний колонтитул 7"/>
          <p:cNvSpPr>
            <a:spLocks noGrp="1"/>
          </p:cNvSpPr>
          <p:nvPr>
            <p:ph type="ftr" sz="quarter" idx="11"/>
          </p:nvPr>
        </p:nvSpPr>
        <p:spPr/>
        <p:txBody>
          <a:bodyPr/>
          <a:lstStyle>
            <a:extLst/>
          </a:lstStyle>
          <a:p>
            <a:pPr>
              <a:defRPr/>
            </a:pPr>
            <a:endParaRPr lang="ru-RU"/>
          </a:p>
        </p:txBody>
      </p:sp>
      <p:sp>
        <p:nvSpPr>
          <p:cNvPr id="11" name="Номер слайда 10"/>
          <p:cNvSpPr>
            <a:spLocks noGrp="1"/>
          </p:cNvSpPr>
          <p:nvPr>
            <p:ph type="sldNum" sz="quarter" idx="12"/>
          </p:nvPr>
        </p:nvSpPr>
        <p:spPr/>
        <p:txBody>
          <a:bodyPr/>
          <a:lstStyle>
            <a:extLst/>
          </a:lstStyle>
          <a:p>
            <a:pPr>
              <a:defRPr/>
            </a:pPr>
            <a:fld id="{72C5B288-A708-417E-882C-E7E820747DAF}"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6D66DB82-01E1-4F10-9D05-960AB2D637F5}" type="datetimeFigureOut">
              <a:rPr lang="ru-RU" smtClean="0"/>
              <a:pPr>
                <a:defRPr/>
              </a:pPr>
              <a:t>20.11.2023</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9225A3C3-190E-431F-AD55-DAD837BF5F95}"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413FA56A-5803-4D2F-944C-FE75B209748F}" type="datetimeFigureOut">
              <a:rPr lang="ru-RU" smtClean="0"/>
              <a:pPr>
                <a:defRPr/>
              </a:pPr>
              <a:t>20.11.2023</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B9F83911-EADC-49F9-BFA1-1BE530B75D89}"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7D78BC8C-4A1F-454A-A7EE-F4F2068A8121}" type="datetimeFigureOut">
              <a:rPr lang="ru-RU" smtClean="0"/>
              <a:pPr>
                <a:defRPr/>
              </a:pPr>
              <a:t>20.11.2023</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33A854F2-F077-4503-854C-54AEEA182E36}"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pPr>
              <a:defRPr/>
            </a:pPr>
            <a:fld id="{D4EF2DA3-02A1-45D4-A9E3-6658A71712C2}" type="datetimeFigureOut">
              <a:rPr lang="ru-RU" smtClean="0"/>
              <a:pPr>
                <a:defRPr/>
              </a:pPr>
              <a:t>20.11.2023</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788B9A7A-4DD2-4683-84EE-A410F6EE91EA}"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fld id="{ABF51C14-E22B-44D0-9864-C22A533DAC85}" type="datetimeFigureOut">
              <a:rPr lang="ru-RU" smtClean="0"/>
              <a:pPr>
                <a:defRPr/>
              </a:pPr>
              <a:t>20.11.2023</a:t>
            </a:fld>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752D3A64-4A3F-4458-87F6-A233E2D80DC3}"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pPr>
              <a:defRPr/>
            </a:pPr>
            <a:fld id="{E8553350-3579-4263-9E75-3C46299F47F0}" type="datetimeFigureOut">
              <a:rPr lang="ru-RU" smtClean="0"/>
              <a:pPr>
                <a:defRPr/>
              </a:pPr>
              <a:t>20.11.2023</a:t>
            </a:fld>
            <a:endParaRPr lang="ru-RU"/>
          </a:p>
        </p:txBody>
      </p:sp>
      <p:sp>
        <p:nvSpPr>
          <p:cNvPr id="8" name="Нижний колонтитул 7"/>
          <p:cNvSpPr>
            <a:spLocks noGrp="1"/>
          </p:cNvSpPr>
          <p:nvPr>
            <p:ph type="ftr" sz="quarter" idx="11"/>
          </p:nvPr>
        </p:nvSpPr>
        <p:spPr/>
        <p:txBody>
          <a:bodyPr/>
          <a:lstStyle>
            <a:extLst/>
          </a:lstStyle>
          <a:p>
            <a:pPr>
              <a:defRPr/>
            </a:pPr>
            <a:endParaRPr lang="ru-RU"/>
          </a:p>
        </p:txBody>
      </p:sp>
      <p:sp>
        <p:nvSpPr>
          <p:cNvPr id="9" name="Номер слайда 8"/>
          <p:cNvSpPr>
            <a:spLocks noGrp="1"/>
          </p:cNvSpPr>
          <p:nvPr>
            <p:ph type="sldNum" sz="quarter" idx="12"/>
          </p:nvPr>
        </p:nvSpPr>
        <p:spPr/>
        <p:txBody>
          <a:bodyPr/>
          <a:lstStyle>
            <a:extLst/>
          </a:lstStyle>
          <a:p>
            <a:pPr>
              <a:defRPr/>
            </a:pPr>
            <a:fld id="{88B976EC-2675-4FBD-9469-2518DE1DF7E5}"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pPr>
              <a:defRPr/>
            </a:pPr>
            <a:fld id="{234CFE65-5E80-43B7-9D2F-4CCDEF0527A3}" type="datetimeFigureOut">
              <a:rPr lang="ru-RU" smtClean="0"/>
              <a:pPr>
                <a:defRPr/>
              </a:pPr>
              <a:t>20.11.2023</a:t>
            </a:fld>
            <a:endParaRPr lang="ru-RU"/>
          </a:p>
        </p:txBody>
      </p:sp>
      <p:sp>
        <p:nvSpPr>
          <p:cNvPr id="4" name="Нижний колонтитул 3"/>
          <p:cNvSpPr>
            <a:spLocks noGrp="1"/>
          </p:cNvSpPr>
          <p:nvPr>
            <p:ph type="ftr" sz="quarter" idx="11"/>
          </p:nvPr>
        </p:nvSpPr>
        <p:spPr/>
        <p:txBody>
          <a:bodyPr/>
          <a:lstStyle>
            <a:extLst/>
          </a:lstStyle>
          <a:p>
            <a:pPr>
              <a:defRPr/>
            </a:pPr>
            <a:endParaRPr lang="ru-RU"/>
          </a:p>
        </p:txBody>
      </p:sp>
      <p:sp>
        <p:nvSpPr>
          <p:cNvPr id="5" name="Номер слайда 4"/>
          <p:cNvSpPr>
            <a:spLocks noGrp="1"/>
          </p:cNvSpPr>
          <p:nvPr>
            <p:ph type="sldNum" sz="quarter" idx="12"/>
          </p:nvPr>
        </p:nvSpPr>
        <p:spPr/>
        <p:txBody>
          <a:bodyPr/>
          <a:lstStyle>
            <a:extLst/>
          </a:lstStyle>
          <a:p>
            <a:pPr>
              <a:defRPr/>
            </a:pPr>
            <a:fld id="{DD2A1583-3735-413F-8C61-42CE94AB2503}"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pPr>
              <a:defRPr/>
            </a:pPr>
            <a:fld id="{AF7DA953-C189-4D4E-83B6-18171D14477F}" type="datetimeFigureOut">
              <a:rPr lang="ru-RU" smtClean="0"/>
              <a:pPr>
                <a:defRPr/>
              </a:pPr>
              <a:t>20.11.2023</a:t>
            </a:fld>
            <a:endParaRPr lang="ru-RU"/>
          </a:p>
        </p:txBody>
      </p:sp>
      <p:sp>
        <p:nvSpPr>
          <p:cNvPr id="3" name="Нижний колонтитул 2"/>
          <p:cNvSpPr>
            <a:spLocks noGrp="1"/>
          </p:cNvSpPr>
          <p:nvPr>
            <p:ph type="ftr" sz="quarter" idx="11"/>
          </p:nvPr>
        </p:nvSpPr>
        <p:spPr/>
        <p:txBody>
          <a:bodyPr/>
          <a:lstStyle>
            <a:extLst/>
          </a:lstStyle>
          <a:p>
            <a:pPr>
              <a:defRPr/>
            </a:pPr>
            <a:endParaRPr lang="ru-RU"/>
          </a:p>
        </p:txBody>
      </p:sp>
      <p:sp>
        <p:nvSpPr>
          <p:cNvPr id="4" name="Номер слайда 3"/>
          <p:cNvSpPr>
            <a:spLocks noGrp="1"/>
          </p:cNvSpPr>
          <p:nvPr>
            <p:ph type="sldNum" sz="quarter" idx="12"/>
          </p:nvPr>
        </p:nvSpPr>
        <p:spPr/>
        <p:txBody>
          <a:bodyPr/>
          <a:lstStyle>
            <a:extLst/>
          </a:lstStyle>
          <a:p>
            <a:pPr>
              <a:defRPr/>
            </a:pPr>
            <a:fld id="{2B7449D6-8FA0-459C-9F33-DD69E927FCB9}"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fld id="{B4DAD7B9-99B7-48B5-AD60-D2929FDE49D9}" type="datetimeFigureOut">
              <a:rPr lang="ru-RU" smtClean="0"/>
              <a:pPr>
                <a:defRPr/>
              </a:pPr>
              <a:t>20.11.2023</a:t>
            </a:fld>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B2E557DF-C312-48B8-A43B-16E67712996B}"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fld id="{2F02D1BB-56BE-4DDB-B8F1-5CCBE9274E5C}" type="datetimeFigureOut">
              <a:rPr lang="ru-RU" smtClean="0"/>
              <a:pPr>
                <a:defRPr/>
              </a:pPr>
              <a:t>20.11.2023</a:t>
            </a:fld>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78F963F7-3E4C-4FAA-A400-EFC2B03993A5}" type="slidenum">
              <a:rPr lang="ru-RU" smtClean="0"/>
              <a:pPr>
                <a:defRPr/>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426ADB1D-F64E-4C8F-977B-3EF9AB2F7FEA}" type="datetimeFigureOut">
              <a:rPr lang="ru-RU" smtClean="0"/>
              <a:pPr>
                <a:defRPr/>
              </a:pPr>
              <a:t>20.11.2023</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33D8FAFE-05BA-4481-B62A-2B0B269CD539}"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051" name="Заголовок 7"/>
          <p:cNvSpPr>
            <a:spLocks/>
          </p:cNvSpPr>
          <p:nvPr/>
        </p:nvSpPr>
        <p:spPr bwMode="auto">
          <a:xfrm>
            <a:off x="2124075" y="44624"/>
            <a:ext cx="5761038"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ru-RU" sz="2000" i="1" dirty="0" smtClean="0">
                <a:latin typeface="Times New Roman" pitchFamily="18" charset="0"/>
              </a:rPr>
              <a:t>Муниципальное  Дошкольное  Образовательное Автономное Учреждение </a:t>
            </a:r>
            <a:r>
              <a:rPr lang="ru-RU" sz="2000" i="1" dirty="0" smtClean="0">
                <a:latin typeface="Times New Roman" pitchFamily="18" charset="0"/>
              </a:rPr>
              <a:t>«Детский сад № 180»</a:t>
            </a:r>
            <a:endParaRPr lang="ru-RU" sz="4400" i="1" dirty="0">
              <a:latin typeface="Times New Roman" pitchFamily="18" charset="0"/>
            </a:endParaRPr>
          </a:p>
        </p:txBody>
      </p:sp>
      <p:sp>
        <p:nvSpPr>
          <p:cNvPr id="2052" name="TextBox 3"/>
          <p:cNvSpPr txBox="1">
            <a:spLocks noChangeArrowheads="1"/>
          </p:cNvSpPr>
          <p:nvPr/>
        </p:nvSpPr>
        <p:spPr bwMode="auto">
          <a:xfrm>
            <a:off x="1979712" y="1614279"/>
            <a:ext cx="5400675" cy="2246769"/>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2800" b="1" i="1" dirty="0" smtClean="0">
                <a:solidFill>
                  <a:srgbClr val="00B050"/>
                </a:solidFill>
              </a:rPr>
              <a:t>«Организация </a:t>
            </a:r>
            <a:r>
              <a:rPr lang="ru-RU" sz="2800" b="1" i="1" dirty="0" err="1" smtClean="0">
                <a:solidFill>
                  <a:srgbClr val="00B050"/>
                </a:solidFill>
              </a:rPr>
              <a:t>здоровьесберегающих</a:t>
            </a:r>
            <a:r>
              <a:rPr lang="ru-RU" sz="2800" b="1" i="1" dirty="0" smtClean="0">
                <a:solidFill>
                  <a:srgbClr val="00B050"/>
                </a:solidFill>
              </a:rPr>
              <a:t> технологий в ДОУ посредством камешков </a:t>
            </a:r>
            <a:r>
              <a:rPr lang="ru-RU" sz="2800" b="1" i="1" dirty="0" err="1" smtClean="0">
                <a:solidFill>
                  <a:srgbClr val="00B050"/>
                </a:solidFill>
              </a:rPr>
              <a:t>Марблс</a:t>
            </a:r>
            <a:r>
              <a:rPr lang="ru-RU" sz="2800" b="1" i="1" dirty="0" smtClean="0">
                <a:solidFill>
                  <a:srgbClr val="00B050"/>
                </a:solidFill>
                <a:latin typeface="Times New Roman" pitchFamily="18" charset="0"/>
              </a:rPr>
              <a:t> </a:t>
            </a:r>
            <a:r>
              <a:rPr lang="ru-RU" sz="2800" b="1" i="1" dirty="0" smtClean="0">
                <a:solidFill>
                  <a:srgbClr val="00B050"/>
                </a:solidFill>
              </a:rPr>
              <a:t>»</a:t>
            </a:r>
            <a:endParaRPr lang="ru-RU" sz="2800" b="1" i="1" dirty="0">
              <a:solidFill>
                <a:srgbClr val="00B050"/>
              </a:solidFill>
            </a:endParaRPr>
          </a:p>
        </p:txBody>
      </p:sp>
      <p:sp>
        <p:nvSpPr>
          <p:cNvPr id="2053" name="TextBox 4"/>
          <p:cNvSpPr txBox="1">
            <a:spLocks noChangeArrowheads="1"/>
          </p:cNvSpPr>
          <p:nvPr/>
        </p:nvSpPr>
        <p:spPr bwMode="auto">
          <a:xfrm>
            <a:off x="4787900" y="4365104"/>
            <a:ext cx="38877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1400" i="1" dirty="0" smtClean="0">
                <a:latin typeface="Times New Roman" pitchFamily="18" charset="0"/>
              </a:rPr>
              <a:t>Подготовила : педагог первой квалификационной категории</a:t>
            </a:r>
          </a:p>
          <a:p>
            <a:pPr eaLnBrk="1" hangingPunct="1"/>
            <a:r>
              <a:rPr lang="ru-RU" sz="1400" i="1" dirty="0" err="1" smtClean="0">
                <a:latin typeface="Times New Roman" pitchFamily="18" charset="0"/>
              </a:rPr>
              <a:t>Еремеева.О.А</a:t>
            </a:r>
            <a:endParaRPr lang="ru-RU" sz="1400" i="1" dirty="0">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548680"/>
            <a:ext cx="6840760" cy="1008112"/>
          </a:xfrm>
        </p:spPr>
        <p:style>
          <a:lnRef idx="1">
            <a:schemeClr val="accent3"/>
          </a:lnRef>
          <a:fillRef idx="2">
            <a:schemeClr val="accent3"/>
          </a:fillRef>
          <a:effectRef idx="1">
            <a:schemeClr val="accent3"/>
          </a:effectRef>
          <a:fontRef idx="minor">
            <a:schemeClr val="dk1"/>
          </a:fontRef>
        </p:style>
        <p:txBody>
          <a:bodyPr>
            <a:normAutofit/>
          </a:bodyPr>
          <a:lstStyle/>
          <a:p>
            <a:r>
              <a:rPr lang="ru-RU" sz="3200" b="1" i="1" dirty="0" smtClean="0">
                <a:solidFill>
                  <a:srgbClr val="00B050"/>
                </a:solidFill>
              </a:rPr>
              <a:t> </a:t>
            </a:r>
            <a:r>
              <a:rPr lang="ru-RU" sz="2800" b="1" i="1" dirty="0" smtClean="0">
                <a:solidFill>
                  <a:srgbClr val="00B050"/>
                </a:solidFill>
              </a:rPr>
              <a:t>Игры на развитие познавательной и </a:t>
            </a:r>
            <a:br>
              <a:rPr lang="ru-RU" sz="2800" b="1" i="1" dirty="0" smtClean="0">
                <a:solidFill>
                  <a:srgbClr val="00B050"/>
                </a:solidFill>
              </a:rPr>
            </a:br>
            <a:r>
              <a:rPr lang="ru-RU" sz="2800" b="1" i="1" dirty="0" smtClean="0">
                <a:solidFill>
                  <a:srgbClr val="00B050"/>
                </a:solidFill>
              </a:rPr>
              <a:t>            эмоционально-волевой сфер</a:t>
            </a:r>
            <a:endParaRPr lang="ru-RU" sz="2800" b="1" i="1" dirty="0">
              <a:solidFill>
                <a:srgbClr val="00B050"/>
              </a:solidFill>
            </a:endParaRPr>
          </a:p>
        </p:txBody>
      </p:sp>
      <p:sp>
        <p:nvSpPr>
          <p:cNvPr id="3" name="Содержимое 2"/>
          <p:cNvSpPr>
            <a:spLocks noGrp="1"/>
          </p:cNvSpPr>
          <p:nvPr>
            <p:ph idx="1"/>
          </p:nvPr>
        </p:nvSpPr>
        <p:spPr>
          <a:xfrm>
            <a:off x="457200" y="1772817"/>
            <a:ext cx="8229600" cy="4680520"/>
          </a:xfrm>
        </p:spPr>
        <p:txBody>
          <a:bodyPr>
            <a:normAutofit/>
          </a:bodyPr>
          <a:lstStyle/>
          <a:p>
            <a:pPr>
              <a:buNone/>
            </a:pPr>
            <a:r>
              <a:rPr lang="ru-RU" sz="1800" i="1" u="sng" dirty="0" smtClean="0"/>
              <a:t>Игра «Золушка»</a:t>
            </a:r>
          </a:p>
          <a:p>
            <a:pPr>
              <a:buNone/>
            </a:pPr>
            <a:r>
              <a:rPr lang="ru-RU" sz="1800" i="1" dirty="0" smtClean="0"/>
              <a:t>Цель: развивать тактильные ощущения.</a:t>
            </a:r>
          </a:p>
          <a:p>
            <a:pPr>
              <a:buNone/>
            </a:pPr>
            <a:r>
              <a:rPr lang="ru-RU" sz="1800" i="1" dirty="0" smtClean="0"/>
              <a:t>Ход игры:</a:t>
            </a:r>
          </a:p>
          <a:p>
            <a:pPr>
              <a:buNone/>
            </a:pPr>
            <a:r>
              <a:rPr lang="ru-RU" sz="1800" i="1" dirty="0" smtClean="0"/>
              <a:t>1.Разбери по цвету.</a:t>
            </a:r>
          </a:p>
          <a:p>
            <a:pPr>
              <a:buNone/>
            </a:pPr>
            <a:r>
              <a:rPr lang="ru-RU" sz="1800" i="1" dirty="0" smtClean="0"/>
              <a:t>2.Разобрать по форме.</a:t>
            </a:r>
          </a:p>
          <a:p>
            <a:pPr>
              <a:buNone/>
            </a:pPr>
            <a:r>
              <a:rPr lang="ru-RU" sz="1800" i="1" dirty="0" smtClean="0"/>
              <a:t>3.Разбери по размеру</a:t>
            </a:r>
          </a:p>
          <a:p>
            <a:pPr>
              <a:buNone/>
            </a:pPr>
            <a:endParaRPr lang="ru-RU" sz="1800" i="1" dirty="0" smtClean="0"/>
          </a:p>
          <a:p>
            <a:pPr>
              <a:buNone/>
            </a:pPr>
            <a:r>
              <a:rPr lang="ru-RU" sz="1800" i="1" u="sng" dirty="0" smtClean="0"/>
              <a:t>Игра «Выложи по заданию»</a:t>
            </a:r>
          </a:p>
          <a:p>
            <a:pPr>
              <a:buNone/>
            </a:pPr>
            <a:r>
              <a:rPr lang="ru-RU" sz="1800" i="1" dirty="0" smtClean="0"/>
              <a:t>Цель: развитие умения различать цвета ,</a:t>
            </a:r>
          </a:p>
          <a:p>
            <a:pPr>
              <a:buNone/>
            </a:pPr>
            <a:r>
              <a:rPr lang="ru-RU" sz="1800" i="1" dirty="0" smtClean="0"/>
              <a:t> называть их ,развитие зрительного внимания, </a:t>
            </a:r>
          </a:p>
          <a:p>
            <a:pPr>
              <a:buNone/>
            </a:pPr>
            <a:r>
              <a:rPr lang="ru-RU" sz="1800" i="1" dirty="0" smtClean="0"/>
              <a:t>памяти, мелкой моторики рук.</a:t>
            </a:r>
          </a:p>
          <a:p>
            <a:pPr>
              <a:buNone/>
            </a:pPr>
            <a:r>
              <a:rPr lang="ru-RU" sz="1800" i="1" dirty="0" smtClean="0"/>
              <a:t>Ход игры: педагог предлагает разложить  </a:t>
            </a:r>
          </a:p>
          <a:p>
            <a:pPr>
              <a:buNone/>
            </a:pPr>
            <a:r>
              <a:rPr lang="ru-RU" sz="1800" i="1" dirty="0" smtClean="0"/>
              <a:t>камушки накладывая их на образец- карточку.</a:t>
            </a:r>
          </a:p>
          <a:p>
            <a:pPr>
              <a:buNone/>
            </a:pPr>
            <a:endParaRPr lang="ru-RU" sz="1800"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a:buNone/>
            </a:pPr>
            <a:r>
              <a:rPr lang="ru-RU" sz="1800" i="1" u="sng" dirty="0" smtClean="0"/>
              <a:t>Игра «Повтори»</a:t>
            </a:r>
          </a:p>
          <a:p>
            <a:pPr>
              <a:buNone/>
            </a:pPr>
            <a:r>
              <a:rPr lang="ru-RU" sz="1800" i="1" dirty="0" smtClean="0"/>
              <a:t>Цель: развивать пространственные представления,</a:t>
            </a:r>
          </a:p>
          <a:p>
            <a:pPr>
              <a:buNone/>
            </a:pPr>
            <a:r>
              <a:rPr lang="ru-RU" sz="1800" i="1" dirty="0" smtClean="0"/>
              <a:t>Формировать  ориентировку на листе и в пространстве .</a:t>
            </a:r>
          </a:p>
          <a:p>
            <a:pPr>
              <a:buNone/>
            </a:pPr>
            <a:r>
              <a:rPr lang="ru-RU" sz="1800" i="1" dirty="0" smtClean="0"/>
              <a:t>Ход игры:</a:t>
            </a:r>
          </a:p>
          <a:p>
            <a:pPr>
              <a:buNone/>
            </a:pPr>
            <a:r>
              <a:rPr lang="ru-RU" sz="1800" i="1" dirty="0" smtClean="0"/>
              <a:t>1.Педагог  выкладывает  с помощью камешков образец дорожки (фигуры, узора),при этом используются  камешки разной формы ,</a:t>
            </a:r>
          </a:p>
          <a:p>
            <a:pPr>
              <a:buNone/>
            </a:pPr>
            <a:r>
              <a:rPr lang="ru-RU" sz="1800" i="1" dirty="0" smtClean="0"/>
              <a:t>      размера и цвета . Образец фигуры выкладывается на карточке.</a:t>
            </a:r>
          </a:p>
          <a:p>
            <a:pPr>
              <a:buNone/>
            </a:pPr>
            <a:r>
              <a:rPr lang="ru-RU" sz="1800" i="1" dirty="0" smtClean="0"/>
              <a:t>     Ребенок должен повторить образец на мозаичном игровом поле.</a:t>
            </a:r>
          </a:p>
          <a:p>
            <a:pPr>
              <a:buNone/>
            </a:pPr>
            <a:r>
              <a:rPr lang="ru-RU" sz="1800" i="1" dirty="0" smtClean="0"/>
              <a:t>2.Педагог дает устные задания :положи синий  квадратный камушек – </a:t>
            </a:r>
          </a:p>
          <a:p>
            <a:pPr>
              <a:buNone/>
            </a:pPr>
            <a:r>
              <a:rPr lang="ru-RU" sz="1800" i="1" dirty="0" smtClean="0"/>
              <a:t>     в левый  верхний угол , красный – в правый нижний ,зеленый круглый –</a:t>
            </a:r>
          </a:p>
          <a:p>
            <a:pPr>
              <a:buNone/>
            </a:pPr>
            <a:r>
              <a:rPr lang="ru-RU" sz="1800" i="1" dirty="0" smtClean="0"/>
              <a:t>     в левый нижний.</a:t>
            </a:r>
          </a:p>
          <a:p>
            <a:pPr>
              <a:buNone/>
            </a:pPr>
            <a:endParaRPr lang="ru-RU" sz="1800"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620688"/>
            <a:ext cx="7344816" cy="576064"/>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ru-RU" b="1" i="1" dirty="0" smtClean="0">
                <a:solidFill>
                  <a:srgbClr val="00B050"/>
                </a:solidFill>
              </a:rPr>
              <a:t>                  Песочная терапия</a:t>
            </a:r>
            <a:endParaRPr lang="ru-RU" b="1" i="1" dirty="0">
              <a:solidFill>
                <a:srgbClr val="00B050"/>
              </a:solidFill>
            </a:endParaRPr>
          </a:p>
        </p:txBody>
      </p:sp>
      <p:sp>
        <p:nvSpPr>
          <p:cNvPr id="3" name="Содержимое 2"/>
          <p:cNvSpPr>
            <a:spLocks noGrp="1"/>
          </p:cNvSpPr>
          <p:nvPr>
            <p:ph idx="1"/>
          </p:nvPr>
        </p:nvSpPr>
        <p:spPr>
          <a:xfrm>
            <a:off x="502920" y="1689320"/>
            <a:ext cx="8183880" cy="4187952"/>
          </a:xfrm>
        </p:spPr>
        <p:txBody>
          <a:bodyPr/>
          <a:lstStyle/>
          <a:p>
            <a:pPr>
              <a:buNone/>
            </a:pPr>
            <a:r>
              <a:rPr lang="ru-RU" sz="2400" i="1" dirty="0" smtClean="0"/>
              <a:t>     </a:t>
            </a:r>
            <a:r>
              <a:rPr lang="ru-RU" sz="1800" i="1" dirty="0" smtClean="0"/>
              <a:t>В своей работе я использую элементы песочной терапии - игры с песком. В качестве дополнительного нетрадиционного материала используются разноцветные камешки. Наряду с такими камешками я так же в своей работе использую различные фигурки, отображающие реальные изображения: листья, яблоки, звездочки разного цвета, желуди, совы, морские обитатели. </a:t>
            </a:r>
          </a:p>
          <a:p>
            <a:pPr>
              <a:buNone/>
            </a:pPr>
            <a:r>
              <a:rPr lang="ru-RU" sz="1800" i="1" u="sng" dirty="0" smtClean="0"/>
              <a:t> Примеры игр:</a:t>
            </a:r>
          </a:p>
          <a:p>
            <a:pPr>
              <a:buNone/>
            </a:pPr>
            <a:r>
              <a:rPr lang="ru-RU" sz="1800" i="1" dirty="0" smtClean="0"/>
              <a:t>«Морские обитатели»</a:t>
            </a:r>
          </a:p>
          <a:p>
            <a:pPr>
              <a:buNone/>
            </a:pPr>
            <a:r>
              <a:rPr lang="ru-RU" sz="1800" i="1" dirty="0" smtClean="0"/>
              <a:t>«Раскрась осеннее (весеннее) дерево»,</a:t>
            </a:r>
          </a:p>
          <a:p>
            <a:pPr>
              <a:buNone/>
            </a:pPr>
            <a:r>
              <a:rPr lang="ru-RU" sz="1800" i="1" dirty="0" smtClean="0"/>
              <a:t>« Азбука настроения»</a:t>
            </a:r>
          </a:p>
          <a:p>
            <a:pPr>
              <a:buNone/>
            </a:pPr>
            <a:endParaRPr lang="ru-RU" sz="1800" i="1" dirty="0" smtClean="0"/>
          </a:p>
          <a:p>
            <a:pPr>
              <a:buNone/>
            </a:pPr>
            <a:endParaRPr lang="ru-RU" sz="2400"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620688"/>
            <a:ext cx="8183880" cy="64807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ru-RU" sz="3200" b="1" i="1" dirty="0" smtClean="0">
                <a:solidFill>
                  <a:srgbClr val="00B050"/>
                </a:solidFill>
              </a:rPr>
              <a:t>  </a:t>
            </a:r>
            <a:r>
              <a:rPr lang="ru-RU" sz="3200" b="1" i="1" dirty="0" err="1" smtClean="0">
                <a:solidFill>
                  <a:srgbClr val="00B050"/>
                </a:solidFill>
              </a:rPr>
              <a:t>Арт</a:t>
            </a:r>
            <a:r>
              <a:rPr lang="ru-RU" sz="3200" b="1" i="1" dirty="0" smtClean="0">
                <a:solidFill>
                  <a:srgbClr val="00B050"/>
                </a:solidFill>
              </a:rPr>
              <a:t> - терапевтические, релаксационные игры</a:t>
            </a:r>
            <a:endParaRPr lang="ru-RU" sz="3200" b="1" i="1" dirty="0">
              <a:solidFill>
                <a:srgbClr val="00B050"/>
              </a:solidFill>
            </a:endParaRPr>
          </a:p>
        </p:txBody>
      </p:sp>
      <p:sp>
        <p:nvSpPr>
          <p:cNvPr id="3" name="Содержимое 2"/>
          <p:cNvSpPr>
            <a:spLocks noGrp="1"/>
          </p:cNvSpPr>
          <p:nvPr>
            <p:ph idx="1"/>
          </p:nvPr>
        </p:nvSpPr>
        <p:spPr>
          <a:xfrm>
            <a:off x="502920" y="1761328"/>
            <a:ext cx="8183880" cy="4187952"/>
          </a:xfrm>
        </p:spPr>
        <p:txBody>
          <a:bodyPr>
            <a:normAutofit/>
          </a:bodyPr>
          <a:lstStyle/>
          <a:p>
            <a:pPr>
              <a:buNone/>
            </a:pPr>
            <a:r>
              <a:rPr lang="ru-RU" sz="1800" i="1" u="sng" dirty="0" smtClean="0"/>
              <a:t>Игра «Сказка»</a:t>
            </a:r>
          </a:p>
          <a:p>
            <a:pPr>
              <a:buNone/>
            </a:pPr>
            <a:r>
              <a:rPr lang="ru-RU" sz="1800" i="1" dirty="0" smtClean="0"/>
              <a:t>Цель: развивать  воображение , снять тревожность и страх.</a:t>
            </a:r>
          </a:p>
          <a:p>
            <a:pPr>
              <a:buNone/>
            </a:pPr>
            <a:r>
              <a:rPr lang="ru-RU" sz="1800" i="1" dirty="0" smtClean="0"/>
              <a:t>Ход игры: Ребенок выбирает камешек . Представляет , что камешек</a:t>
            </a:r>
          </a:p>
          <a:p>
            <a:pPr>
              <a:buNone/>
            </a:pPr>
            <a:r>
              <a:rPr lang="ru-RU" sz="1800" i="1" dirty="0" smtClean="0"/>
              <a:t> ожил и рассказывает историю своей жизни. </a:t>
            </a:r>
          </a:p>
          <a:p>
            <a:pPr>
              <a:buNone/>
            </a:pPr>
            <a:r>
              <a:rPr lang="ru-RU" sz="1800" i="1" u="sng" dirty="0" smtClean="0"/>
              <a:t>Игра «Волшебный сон»</a:t>
            </a:r>
          </a:p>
          <a:p>
            <a:pPr>
              <a:buNone/>
            </a:pPr>
            <a:r>
              <a:rPr lang="ru-RU" sz="1800" i="1" dirty="0" smtClean="0"/>
              <a:t>Цель : помочь стабилизировать психические процессы,</a:t>
            </a:r>
          </a:p>
          <a:p>
            <a:pPr>
              <a:buNone/>
            </a:pPr>
            <a:r>
              <a:rPr lang="ru-RU" sz="1800" i="1" dirty="0" smtClean="0"/>
              <a:t>снять напряжение ,зарядить энергией.</a:t>
            </a:r>
          </a:p>
          <a:p>
            <a:pPr>
              <a:buNone/>
            </a:pPr>
            <a:r>
              <a:rPr lang="ru-RU" sz="1800" i="1" dirty="0" smtClean="0"/>
              <a:t>Ход игры: Дети принимают позу покоя , лежат на спине,</a:t>
            </a:r>
          </a:p>
          <a:p>
            <a:pPr>
              <a:buNone/>
            </a:pPr>
            <a:r>
              <a:rPr lang="ru-RU" sz="1800" i="1" dirty="0" smtClean="0"/>
              <a:t>закрывают глаза и под музыку учатся расслабляться . Звучит спокойная</a:t>
            </a:r>
          </a:p>
          <a:p>
            <a:pPr>
              <a:buNone/>
            </a:pPr>
            <a:r>
              <a:rPr lang="ru-RU" sz="1800" i="1" dirty="0" smtClean="0"/>
              <a:t>музыка. Педагог говорит текст игры и вкладывает в руки каждого ребенка</a:t>
            </a:r>
          </a:p>
          <a:p>
            <a:pPr>
              <a:buNone/>
            </a:pPr>
            <a:r>
              <a:rPr lang="ru-RU" sz="1800" i="1" dirty="0" smtClean="0"/>
              <a:t>по камешку.</a:t>
            </a:r>
            <a:endParaRPr lang="ru-RU" sz="1800" i="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620688"/>
            <a:ext cx="6624736" cy="1224136"/>
          </a:xfrm>
        </p:spPr>
        <p:style>
          <a:lnRef idx="1">
            <a:schemeClr val="accent3"/>
          </a:lnRef>
          <a:fillRef idx="2">
            <a:schemeClr val="accent3"/>
          </a:fillRef>
          <a:effectRef idx="1">
            <a:schemeClr val="accent3"/>
          </a:effectRef>
          <a:fontRef idx="minor">
            <a:schemeClr val="dk1"/>
          </a:fontRef>
        </p:style>
        <p:txBody>
          <a:bodyPr>
            <a:normAutofit/>
          </a:bodyPr>
          <a:lstStyle/>
          <a:p>
            <a:pPr lvl="0"/>
            <a:r>
              <a:rPr lang="ru-RU" sz="3200" i="1" dirty="0" smtClean="0">
                <a:solidFill>
                  <a:srgbClr val="00B050"/>
                </a:solidFill>
              </a:rPr>
              <a:t>        </a:t>
            </a:r>
            <a:r>
              <a:rPr lang="ru-RU" sz="3200" i="1" dirty="0" err="1" smtClean="0">
                <a:solidFill>
                  <a:srgbClr val="00B050"/>
                </a:solidFill>
              </a:rPr>
              <a:t>Самомассаж</a:t>
            </a:r>
            <a:r>
              <a:rPr lang="ru-RU" sz="3200" i="1" dirty="0" smtClean="0">
                <a:solidFill>
                  <a:srgbClr val="00B050"/>
                </a:solidFill>
              </a:rPr>
              <a:t>, </a:t>
            </a:r>
            <a:r>
              <a:rPr lang="ru-RU" sz="3200" i="1" dirty="0" err="1" smtClean="0">
                <a:solidFill>
                  <a:srgbClr val="00B050"/>
                </a:solidFill>
              </a:rPr>
              <a:t>физминутки</a:t>
            </a:r>
            <a:r>
              <a:rPr lang="ru-RU" sz="3200" i="1" dirty="0" smtClean="0">
                <a:solidFill>
                  <a:srgbClr val="00B050"/>
                </a:solidFill>
              </a:rPr>
              <a:t/>
            </a:r>
            <a:br>
              <a:rPr lang="ru-RU" sz="3200" i="1" dirty="0" smtClean="0">
                <a:solidFill>
                  <a:srgbClr val="00B050"/>
                </a:solidFill>
              </a:rPr>
            </a:br>
            <a:r>
              <a:rPr lang="ru-RU" sz="3200" i="1" dirty="0" smtClean="0">
                <a:solidFill>
                  <a:srgbClr val="00B050"/>
                </a:solidFill>
              </a:rPr>
              <a:t>            и динамические паузы</a:t>
            </a:r>
            <a:endParaRPr lang="ru-RU" dirty="0">
              <a:solidFill>
                <a:srgbClr val="00B050"/>
              </a:solidFill>
            </a:endParaRPr>
          </a:p>
        </p:txBody>
      </p:sp>
      <p:sp>
        <p:nvSpPr>
          <p:cNvPr id="3" name="Содержимое 2"/>
          <p:cNvSpPr>
            <a:spLocks noGrp="1"/>
          </p:cNvSpPr>
          <p:nvPr>
            <p:ph idx="1"/>
          </p:nvPr>
        </p:nvSpPr>
        <p:spPr>
          <a:xfrm>
            <a:off x="457200" y="2215405"/>
            <a:ext cx="8229600" cy="4525963"/>
          </a:xfrm>
        </p:spPr>
        <p:txBody>
          <a:bodyPr/>
          <a:lstStyle/>
          <a:p>
            <a:pPr>
              <a:buNone/>
            </a:pPr>
            <a:r>
              <a:rPr lang="ru-RU" sz="1800" i="1" u="sng" dirty="0" err="1" smtClean="0"/>
              <a:t>Самомассаж</a:t>
            </a:r>
            <a:endParaRPr lang="ru-RU" sz="1800" i="1" u="sng" dirty="0" smtClean="0"/>
          </a:p>
          <a:p>
            <a:pPr>
              <a:buNone/>
            </a:pPr>
            <a:r>
              <a:rPr lang="ru-RU" sz="1800" i="1" u="sng" dirty="0" smtClean="0"/>
              <a:t>Игра «Растереть орех»</a:t>
            </a:r>
          </a:p>
          <a:p>
            <a:pPr>
              <a:buNone/>
            </a:pPr>
            <a:r>
              <a:rPr lang="ru-RU" sz="1800" i="1" dirty="0" smtClean="0"/>
              <a:t>Инструкция: нужно держать камешек в центре левой ладони,</a:t>
            </a:r>
          </a:p>
          <a:p>
            <a:pPr>
              <a:buNone/>
            </a:pPr>
            <a:r>
              <a:rPr lang="ru-RU" sz="1800" i="1" dirty="0" smtClean="0"/>
              <a:t>Положить сверху правую ладонь и как бы пытаться раздавить шар.</a:t>
            </a:r>
          </a:p>
          <a:p>
            <a:pPr>
              <a:buNone/>
            </a:pPr>
            <a:r>
              <a:rPr lang="ru-RU" sz="1800" i="1" u="sng" dirty="0" smtClean="0"/>
              <a:t>Игра «Обезьяна хватает банан»</a:t>
            </a:r>
          </a:p>
          <a:p>
            <a:pPr>
              <a:buNone/>
            </a:pPr>
            <a:r>
              <a:rPr lang="ru-RU" sz="1800" i="1" dirty="0" smtClean="0"/>
              <a:t>Инструкция: Нужно сжимать камешек , который располагается</a:t>
            </a:r>
          </a:p>
          <a:p>
            <a:pPr>
              <a:buNone/>
            </a:pPr>
            <a:r>
              <a:rPr lang="ru-RU" sz="1800" i="1" dirty="0" smtClean="0"/>
              <a:t>прямо в центре ладони.</a:t>
            </a:r>
          </a:p>
          <a:p>
            <a:pPr>
              <a:buNone/>
            </a:pPr>
            <a:endParaRPr lang="ru-RU" sz="1800"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sz="1800" i="1" u="sng" dirty="0" smtClean="0"/>
              <a:t>Динамическая пауза.</a:t>
            </a:r>
          </a:p>
          <a:p>
            <a:pPr>
              <a:buNone/>
            </a:pPr>
            <a:endParaRPr lang="ru-RU" sz="1800" i="1" u="sng" dirty="0" smtClean="0"/>
          </a:p>
          <a:p>
            <a:pPr>
              <a:buNone/>
            </a:pPr>
            <a:r>
              <a:rPr lang="ru-RU" sz="1800" b="1" i="1" dirty="0" smtClean="0"/>
              <a:t>Зайчик шел , </a:t>
            </a:r>
            <a:r>
              <a:rPr lang="ru-RU" sz="1800" b="1" i="1" dirty="0" err="1" smtClean="0"/>
              <a:t>шел</a:t>
            </a:r>
            <a:r>
              <a:rPr lang="ru-RU" sz="1800" b="1" i="1" dirty="0" smtClean="0"/>
              <a:t> , </a:t>
            </a:r>
            <a:r>
              <a:rPr lang="ru-RU" sz="1800" b="1" i="1" dirty="0" err="1" smtClean="0"/>
              <a:t>шел</a:t>
            </a:r>
            <a:r>
              <a:rPr lang="ru-RU" sz="1800" b="1" i="1" dirty="0" smtClean="0"/>
              <a:t> , зеленый камешек нашел.</a:t>
            </a:r>
          </a:p>
          <a:p>
            <a:pPr>
              <a:buNone/>
            </a:pPr>
            <a:r>
              <a:rPr lang="ru-RU" sz="1800" i="1" dirty="0" smtClean="0"/>
              <a:t>(Ходьба на месте с наклоном вперед, чтобы поднять камешек)</a:t>
            </a:r>
          </a:p>
          <a:p>
            <a:pPr>
              <a:buNone/>
            </a:pPr>
            <a:r>
              <a:rPr lang="ru-RU" sz="1800" b="1" i="1" dirty="0" smtClean="0"/>
              <a:t>Мишка шел, шел ,шел, белый камешек нашел.</a:t>
            </a:r>
          </a:p>
          <a:p>
            <a:pPr>
              <a:buNone/>
            </a:pPr>
            <a:r>
              <a:rPr lang="ru-RU" sz="1800" i="1" dirty="0" smtClean="0"/>
              <a:t>(Идут по кругу и поднимают камешки)</a:t>
            </a:r>
          </a:p>
          <a:p>
            <a:pPr>
              <a:buNone/>
            </a:pPr>
            <a:r>
              <a:rPr lang="ru-RU" sz="1800" b="1" i="1" dirty="0" smtClean="0"/>
              <a:t>Волк шел, шел ,шел, синий камешек нашел.</a:t>
            </a:r>
          </a:p>
          <a:p>
            <a:pPr>
              <a:buNone/>
            </a:pPr>
            <a:r>
              <a:rPr lang="ru-RU" sz="1800" i="1" dirty="0" smtClean="0"/>
              <a:t>(Дети маршируют , наклоняются, поднимают то правой ,</a:t>
            </a:r>
          </a:p>
          <a:p>
            <a:pPr>
              <a:buNone/>
            </a:pPr>
            <a:r>
              <a:rPr lang="ru-RU" sz="1800" i="1" dirty="0" smtClean="0"/>
              <a:t>то левой рукой камешки)</a:t>
            </a:r>
          </a:p>
          <a:p>
            <a:pPr>
              <a:buNone/>
            </a:pPr>
            <a:r>
              <a:rPr lang="ru-RU" sz="1800" b="1" i="1" dirty="0" smtClean="0"/>
              <a:t>Детки шли, шли, шли и домой пришли.</a:t>
            </a:r>
          </a:p>
          <a:p>
            <a:pPr>
              <a:buNone/>
            </a:pPr>
            <a:r>
              <a:rPr lang="ru-RU" sz="1800" i="1" dirty="0" smtClean="0"/>
              <a:t>(Садятся на места)</a:t>
            </a:r>
          </a:p>
          <a:p>
            <a:pPr>
              <a:buNone/>
            </a:pPr>
            <a:endParaRPr lang="ru-RU" sz="1800" i="1" dirty="0" smtClean="0"/>
          </a:p>
          <a:p>
            <a:pPr>
              <a:buNone/>
            </a:pP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548680"/>
            <a:ext cx="7344816" cy="1051560"/>
          </a:xfrm>
        </p:spPr>
        <p:style>
          <a:lnRef idx="1">
            <a:schemeClr val="accent3"/>
          </a:lnRef>
          <a:fillRef idx="2">
            <a:schemeClr val="accent3"/>
          </a:fillRef>
          <a:effectRef idx="1">
            <a:schemeClr val="accent3"/>
          </a:effectRef>
          <a:fontRef idx="minor">
            <a:schemeClr val="dk1"/>
          </a:fontRef>
        </p:style>
        <p:txBody>
          <a:bodyPr>
            <a:normAutofit/>
          </a:bodyPr>
          <a:lstStyle/>
          <a:p>
            <a:r>
              <a:rPr lang="ru-RU" sz="3600" b="1" i="1" dirty="0" smtClean="0">
                <a:solidFill>
                  <a:srgbClr val="00B050"/>
                </a:solidFill>
              </a:rPr>
              <a:t>    А теперь давай те поиграем!</a:t>
            </a:r>
            <a:endParaRPr lang="ru-RU" sz="3600" b="1" i="1" dirty="0">
              <a:solidFill>
                <a:srgbClr val="00B050"/>
              </a:solidFill>
            </a:endParaRPr>
          </a:p>
        </p:txBody>
      </p:sp>
      <p:sp>
        <p:nvSpPr>
          <p:cNvPr id="3" name="Содержимое 2"/>
          <p:cNvSpPr>
            <a:spLocks noGrp="1"/>
          </p:cNvSpPr>
          <p:nvPr>
            <p:ph idx="1"/>
          </p:nvPr>
        </p:nvSpPr>
        <p:spPr>
          <a:xfrm>
            <a:off x="502920" y="1563632"/>
            <a:ext cx="8183880" cy="4241632"/>
          </a:xfrm>
        </p:spPr>
        <p:txBody>
          <a:bodyPr>
            <a:normAutofit fontScale="92500" lnSpcReduction="10000"/>
          </a:bodyPr>
          <a:lstStyle/>
          <a:p>
            <a:pPr>
              <a:buNone/>
            </a:pPr>
            <a:endParaRPr lang="ru-RU" i="1" dirty="0" smtClean="0"/>
          </a:p>
          <a:p>
            <a:pPr>
              <a:buNone/>
            </a:pPr>
            <a:r>
              <a:rPr lang="ru-RU" i="1" dirty="0" smtClean="0"/>
              <a:t>   Практическая часть</a:t>
            </a:r>
            <a:r>
              <a:rPr lang="ru-RU" i="1" dirty="0"/>
              <a:t> </a:t>
            </a:r>
            <a:r>
              <a:rPr lang="ru-RU" i="1" dirty="0" smtClean="0"/>
              <a:t>:</a:t>
            </a:r>
          </a:p>
          <a:p>
            <a:pPr>
              <a:buNone/>
            </a:pPr>
            <a:r>
              <a:rPr lang="ru-RU" sz="1800" b="1" i="1" dirty="0" smtClean="0"/>
              <a:t>1.Задание : Знакомство с камешками </a:t>
            </a:r>
            <a:r>
              <a:rPr lang="ru-RU" sz="1800" b="1" i="1" dirty="0" err="1" smtClean="0"/>
              <a:t>Марблс</a:t>
            </a:r>
            <a:r>
              <a:rPr lang="ru-RU" sz="1800" b="1" i="1" dirty="0" smtClean="0"/>
              <a:t>.</a:t>
            </a:r>
          </a:p>
          <a:p>
            <a:pPr>
              <a:buNone/>
            </a:pPr>
            <a:r>
              <a:rPr lang="ru-RU" sz="1800" i="1" dirty="0" smtClean="0"/>
              <a:t>Вопрос : Как вы думаете, камни одинаковый издают звук? </a:t>
            </a:r>
          </a:p>
          <a:p>
            <a:pPr>
              <a:buNone/>
            </a:pPr>
            <a:r>
              <a:rPr lang="ru-RU" sz="1800" i="1" dirty="0" smtClean="0"/>
              <a:t>Давайте проверим.</a:t>
            </a:r>
          </a:p>
          <a:p>
            <a:pPr>
              <a:buNone/>
            </a:pPr>
            <a:r>
              <a:rPr lang="ru-RU" sz="1800" b="1" i="1" dirty="0" smtClean="0"/>
              <a:t>2.Задание: игра «Разложи камешки»</a:t>
            </a:r>
          </a:p>
          <a:p>
            <a:pPr>
              <a:buNone/>
            </a:pPr>
            <a:r>
              <a:rPr lang="ru-RU" sz="1800" i="1" dirty="0" smtClean="0"/>
              <a:t>Цель : развитие координации(зрительно-ручной координации),</a:t>
            </a:r>
          </a:p>
          <a:p>
            <a:pPr>
              <a:buNone/>
            </a:pPr>
            <a:r>
              <a:rPr lang="ru-RU" sz="1800" i="1" dirty="0" smtClean="0"/>
              <a:t>концентрации, внимания.</a:t>
            </a:r>
          </a:p>
          <a:p>
            <a:pPr>
              <a:buNone/>
            </a:pPr>
            <a:r>
              <a:rPr lang="ru-RU" sz="1800" i="1" dirty="0" smtClean="0"/>
              <a:t>Инструкция:  переложить камешки с помощью ложечки или щипцов.</a:t>
            </a:r>
          </a:p>
          <a:p>
            <a:pPr>
              <a:buNone/>
            </a:pPr>
            <a:r>
              <a:rPr lang="ru-RU" sz="1800" b="1" i="1" dirty="0" smtClean="0"/>
              <a:t>3.Задание :игра «Дорожки-тренажеры»</a:t>
            </a:r>
          </a:p>
          <a:p>
            <a:pPr>
              <a:buNone/>
            </a:pPr>
            <a:r>
              <a:rPr lang="ru-RU" sz="1800" i="1" dirty="0" smtClean="0"/>
              <a:t>Цель: развитие наглядно-образного мышления , формирование умения</a:t>
            </a:r>
          </a:p>
          <a:p>
            <a:pPr>
              <a:buNone/>
            </a:pPr>
            <a:r>
              <a:rPr lang="ru-RU" sz="1800" i="1" dirty="0" smtClean="0"/>
              <a:t>соотносить цвета.</a:t>
            </a:r>
          </a:p>
          <a:p>
            <a:pPr>
              <a:buNone/>
            </a:pPr>
            <a:r>
              <a:rPr lang="ru-RU" sz="1800" i="1" dirty="0" smtClean="0"/>
              <a:t>Инструкция: с помощью камней выложить дорожку в соответствии с цветами</a:t>
            </a:r>
          </a:p>
          <a:p>
            <a:pPr>
              <a:buNone/>
            </a:pPr>
            <a:r>
              <a:rPr lang="ru-RU" sz="1800" i="1" dirty="0" smtClean="0"/>
              <a:t>кругляшка на шаблоне.</a:t>
            </a:r>
          </a:p>
          <a:p>
            <a:pPr>
              <a:buNone/>
            </a:pPr>
            <a:endParaRPr lang="ru-RU" sz="1800" i="1"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1473296"/>
            <a:ext cx="8183880" cy="4187952"/>
          </a:xfrm>
        </p:spPr>
        <p:txBody>
          <a:bodyPr>
            <a:normAutofit/>
          </a:bodyPr>
          <a:lstStyle/>
          <a:p>
            <a:pPr>
              <a:buNone/>
            </a:pPr>
            <a:r>
              <a:rPr lang="ru-RU" sz="1800" b="1" i="1" dirty="0" smtClean="0"/>
              <a:t>4.Задание: игра «Клад»</a:t>
            </a:r>
          </a:p>
          <a:p>
            <a:pPr>
              <a:buNone/>
            </a:pPr>
            <a:r>
              <a:rPr lang="ru-RU" sz="1800" i="1" dirty="0" smtClean="0"/>
              <a:t>Цель: снижение психофизического напряжения, развитие тактильного</a:t>
            </a:r>
          </a:p>
          <a:p>
            <a:pPr>
              <a:buNone/>
            </a:pPr>
            <a:r>
              <a:rPr lang="ru-RU" sz="1800" i="1" dirty="0" smtClean="0"/>
              <a:t>восприятия. Кроме того, игра способствует развитию внимания и контроля</a:t>
            </a:r>
          </a:p>
          <a:p>
            <a:pPr>
              <a:buNone/>
            </a:pPr>
            <a:r>
              <a:rPr lang="ru-RU" sz="1800" i="1" dirty="0" smtClean="0"/>
              <a:t>за своим поведением.</a:t>
            </a:r>
          </a:p>
          <a:p>
            <a:pPr>
              <a:buNone/>
            </a:pPr>
            <a:r>
              <a:rPr lang="ru-RU" sz="1800" i="1" dirty="0" smtClean="0"/>
              <a:t>Инструкция : Рассмотрев камешки и потрогав на ощупь , выложить рисунок</a:t>
            </a:r>
          </a:p>
          <a:p>
            <a:pPr>
              <a:buNone/>
            </a:pPr>
            <a:r>
              <a:rPr lang="ru-RU" sz="1800" i="1" dirty="0" smtClean="0"/>
              <a:t>на песке   . Закопать (присыпать песком).Поменяться с соседом работами и с</a:t>
            </a:r>
          </a:p>
          <a:p>
            <a:pPr>
              <a:buNone/>
            </a:pPr>
            <a:r>
              <a:rPr lang="ru-RU" sz="1800" i="1" dirty="0" smtClean="0"/>
              <a:t>помощью кисти попытаться откапать клад , стараясь не разрушить  .</a:t>
            </a:r>
          </a:p>
          <a:p>
            <a:pPr>
              <a:buNone/>
            </a:pPr>
            <a:r>
              <a:rPr lang="ru-RU" sz="1800" i="1" dirty="0" smtClean="0"/>
              <a:t>Угадать ,что было нарисовано.</a:t>
            </a:r>
          </a:p>
          <a:p>
            <a:pPr>
              <a:buNone/>
            </a:pPr>
            <a:r>
              <a:rPr lang="ru-RU" sz="1800" b="1" i="1" dirty="0" smtClean="0"/>
              <a:t>5.Самомассаж</a:t>
            </a:r>
          </a:p>
          <a:p>
            <a:pPr>
              <a:buNone/>
            </a:pPr>
            <a:r>
              <a:rPr lang="ru-RU" sz="1800" i="1" dirty="0" smtClean="0"/>
              <a:t>Инструкция:</a:t>
            </a:r>
            <a:r>
              <a:rPr lang="ru-RU" sz="1800" dirty="0" smtClean="0"/>
              <a:t> </a:t>
            </a:r>
            <a:r>
              <a:rPr lang="ru-RU" sz="1800" i="1" dirty="0" smtClean="0"/>
              <a:t> повторять  слова и выполнять действия  в соответствии с</a:t>
            </a:r>
          </a:p>
          <a:p>
            <a:pPr>
              <a:buNone/>
            </a:pPr>
            <a:r>
              <a:rPr lang="ru-RU" sz="1800" i="1" dirty="0" smtClean="0"/>
              <a:t>текстом используя камешек </a:t>
            </a:r>
            <a:r>
              <a:rPr lang="ru-RU" sz="1800" i="1" dirty="0" err="1" smtClean="0"/>
              <a:t>Марблс</a:t>
            </a:r>
            <a:r>
              <a:rPr lang="ru-RU" sz="1800" i="1" dirty="0" smtClean="0"/>
              <a:t> в форме шара.</a:t>
            </a:r>
          </a:p>
          <a:p>
            <a:pPr>
              <a:buNone/>
            </a:pPr>
            <a:r>
              <a:rPr lang="ru-RU" sz="1800" b="1" i="1" dirty="0" smtClean="0"/>
              <a:t>6.Рефлексия : Рисуем эмоции с помощью камешков.</a:t>
            </a:r>
          </a:p>
          <a:p>
            <a:pPr>
              <a:buNone/>
            </a:pPr>
            <a:endParaRPr lang="ru-RU" sz="1800" i="1" dirty="0" smtClean="0"/>
          </a:p>
          <a:p>
            <a:pPr>
              <a:buNone/>
            </a:pPr>
            <a:endParaRPr lang="ru-RU" sz="1800" i="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764704"/>
            <a:ext cx="6624736" cy="1051560"/>
          </a:xfrm>
        </p:spPr>
        <p:style>
          <a:lnRef idx="1">
            <a:schemeClr val="accent3"/>
          </a:lnRef>
          <a:fillRef idx="2">
            <a:schemeClr val="accent3"/>
          </a:fillRef>
          <a:effectRef idx="1">
            <a:schemeClr val="accent3"/>
          </a:effectRef>
          <a:fontRef idx="minor">
            <a:schemeClr val="dk1"/>
          </a:fontRef>
        </p:style>
        <p:txBody>
          <a:bodyPr/>
          <a:lstStyle/>
          <a:p>
            <a:r>
              <a:rPr lang="ru-RU" b="1" i="1" dirty="0" smtClean="0">
                <a:solidFill>
                  <a:srgbClr val="00B050"/>
                </a:solidFill>
              </a:rPr>
              <a:t>                  Заключение</a:t>
            </a:r>
            <a:endParaRPr lang="ru-RU" b="1" i="1" dirty="0">
              <a:solidFill>
                <a:srgbClr val="00B050"/>
              </a:solidFill>
            </a:endParaRPr>
          </a:p>
        </p:txBody>
      </p:sp>
      <p:sp>
        <p:nvSpPr>
          <p:cNvPr id="3" name="Содержимое 2"/>
          <p:cNvSpPr>
            <a:spLocks noGrp="1"/>
          </p:cNvSpPr>
          <p:nvPr>
            <p:ph idx="1"/>
          </p:nvPr>
        </p:nvSpPr>
        <p:spPr>
          <a:xfrm>
            <a:off x="457200" y="2204864"/>
            <a:ext cx="8229600" cy="4237931"/>
          </a:xfrm>
        </p:spPr>
        <p:txBody>
          <a:bodyPr/>
          <a:lstStyle/>
          <a:p>
            <a:pPr>
              <a:buNone/>
            </a:pPr>
            <a:r>
              <a:rPr lang="ru-RU" sz="2400" i="1" dirty="0" smtClean="0"/>
              <a:t>Камешки МАРБЛС  являются универсальным материалом,</a:t>
            </a:r>
          </a:p>
          <a:p>
            <a:pPr>
              <a:buNone/>
            </a:pPr>
            <a:r>
              <a:rPr lang="ru-RU" sz="2400" i="1" dirty="0" smtClean="0"/>
              <a:t>так как их могут использовать в своей работе учителя-</a:t>
            </a:r>
          </a:p>
          <a:p>
            <a:pPr>
              <a:buNone/>
            </a:pPr>
            <a:r>
              <a:rPr lang="ru-RU" sz="2400" i="1" dirty="0" smtClean="0"/>
              <a:t>логопеды, дефектологи, воспитатели, а также родители </a:t>
            </a:r>
          </a:p>
          <a:p>
            <a:pPr>
              <a:buNone/>
            </a:pPr>
            <a:r>
              <a:rPr lang="ru-RU" sz="2400" i="1" dirty="0" smtClean="0"/>
              <a:t>для занятий и игр с ребенком дома. </a:t>
            </a:r>
          </a:p>
          <a:p>
            <a:pPr>
              <a:buNone/>
            </a:pP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404664"/>
            <a:ext cx="8352928" cy="5976664"/>
          </a:xfrm>
        </p:spPr>
        <p:style>
          <a:lnRef idx="1">
            <a:schemeClr val="accent3"/>
          </a:lnRef>
          <a:fillRef idx="2">
            <a:schemeClr val="accent3"/>
          </a:fillRef>
          <a:effectRef idx="1">
            <a:schemeClr val="accent3"/>
          </a:effectRef>
          <a:fontRef idx="minor">
            <a:schemeClr val="dk1"/>
          </a:fontRef>
        </p:style>
        <p:txBody>
          <a:bodyPr/>
          <a:lstStyle/>
          <a:p>
            <a:pPr>
              <a:buNone/>
            </a:pPr>
            <a:r>
              <a:rPr lang="ru-RU" sz="4400" b="1" dirty="0" smtClean="0">
                <a:solidFill>
                  <a:srgbClr val="FFFF00"/>
                </a:solidFill>
              </a:rPr>
              <a:t>        </a:t>
            </a:r>
          </a:p>
          <a:p>
            <a:pPr>
              <a:buNone/>
            </a:pPr>
            <a:r>
              <a:rPr lang="ru-RU" sz="4400" b="1" dirty="0" smtClean="0">
                <a:solidFill>
                  <a:srgbClr val="FFFF00"/>
                </a:solidFill>
              </a:rPr>
              <a:t>          </a:t>
            </a:r>
            <a:r>
              <a:rPr lang="ru-RU" sz="4400" b="1" i="1" dirty="0" smtClean="0">
                <a:solidFill>
                  <a:srgbClr val="00B050"/>
                </a:solidFill>
              </a:rPr>
              <a:t>Спасибо за внимание!!!</a:t>
            </a:r>
            <a:endParaRPr lang="ru-RU" sz="4400" b="1" i="1" dirty="0">
              <a:solidFill>
                <a:srgbClr val="00B050"/>
              </a:solidFill>
            </a:endParaRPr>
          </a:p>
        </p:txBody>
      </p:sp>
      <p:pic>
        <p:nvPicPr>
          <p:cNvPr id="6" name="Рисунок 5" descr="IMG_3149.PNG"/>
          <p:cNvPicPr>
            <a:picLocks noChangeAspect="1"/>
          </p:cNvPicPr>
          <p:nvPr/>
        </p:nvPicPr>
        <p:blipFill>
          <a:blip r:embed="rId2" cstate="print"/>
          <a:stretch>
            <a:fillRect/>
          </a:stretch>
        </p:blipFill>
        <p:spPr>
          <a:xfrm>
            <a:off x="2556118" y="2142832"/>
            <a:ext cx="4176122" cy="3086368"/>
          </a:xfrm>
          <a:prstGeom prst="rect">
            <a:avLst/>
          </a:prstGeom>
        </p:spPr>
      </p:pic>
    </p:spTree>
  </p:cSld>
  <p:clrMapOvr>
    <a:masterClrMapping/>
  </p:clrMapOvr>
  <p:transition>
    <p:cut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1746" name="Rectangle 2"/>
          <p:cNvSpPr>
            <a:spLocks noGrp="1"/>
          </p:cNvSpPr>
          <p:nvPr>
            <p:ph type="title"/>
          </p:nvPr>
        </p:nvSpPr>
        <p:spPr>
          <a:xfrm>
            <a:off x="1259632" y="476672"/>
            <a:ext cx="6984776" cy="792088"/>
          </a:xfrm>
        </p:spPr>
        <p:style>
          <a:lnRef idx="1">
            <a:schemeClr val="accent3"/>
          </a:lnRef>
          <a:fillRef idx="2">
            <a:schemeClr val="accent3"/>
          </a:fillRef>
          <a:effectRef idx="1">
            <a:schemeClr val="accent3"/>
          </a:effectRef>
          <a:fontRef idx="minor">
            <a:schemeClr val="dk1"/>
          </a:fontRef>
        </p:style>
        <p:txBody>
          <a:bodyPr/>
          <a:lstStyle/>
          <a:p>
            <a:r>
              <a:rPr lang="ru-RU" b="1" i="1" dirty="0" smtClean="0">
                <a:solidFill>
                  <a:srgbClr val="00B050"/>
                </a:solidFill>
              </a:rPr>
              <a:t>               Камешки </a:t>
            </a:r>
            <a:r>
              <a:rPr lang="ru-RU" b="1" i="1" dirty="0" err="1" smtClean="0">
                <a:solidFill>
                  <a:srgbClr val="00B050"/>
                </a:solidFill>
              </a:rPr>
              <a:t>Марблс</a:t>
            </a:r>
            <a:endParaRPr lang="ru-RU" b="1" i="1" dirty="0" smtClean="0">
              <a:solidFill>
                <a:srgbClr val="00B050"/>
              </a:solidFill>
            </a:endParaRPr>
          </a:p>
        </p:txBody>
      </p:sp>
      <p:pic>
        <p:nvPicPr>
          <p:cNvPr id="31748" name="Picture 4" descr="100-pcs-lot-flat-colored-glass-beads-glass-marbles-fish-aquarium-decoration-glass-balls-stones-fo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043608" y="1412776"/>
            <a:ext cx="3455293" cy="2088232"/>
          </a:xfrm>
          <a:ln/>
        </p:spPr>
      </p:pic>
      <p:pic>
        <p:nvPicPr>
          <p:cNvPr id="31749" name="Picture 5" descr="8b49bd63aaf8ad3d1a88b37156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1412776"/>
            <a:ext cx="3529013" cy="213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descr="ori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3645024"/>
            <a:ext cx="3529012"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7" descr="large_24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024" y="3717032"/>
            <a:ext cx="3527425"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764704"/>
            <a:ext cx="7416824" cy="782960"/>
          </a:xfrm>
        </p:spPr>
        <p:style>
          <a:lnRef idx="1">
            <a:schemeClr val="accent3"/>
          </a:lnRef>
          <a:fillRef idx="2">
            <a:schemeClr val="accent3"/>
          </a:fillRef>
          <a:effectRef idx="1">
            <a:schemeClr val="accent3"/>
          </a:effectRef>
          <a:fontRef idx="minor">
            <a:schemeClr val="dk1"/>
          </a:fontRef>
        </p:style>
        <p:txBody>
          <a:bodyPr/>
          <a:lstStyle/>
          <a:p>
            <a:r>
              <a:rPr lang="ru-RU" b="1" i="1" dirty="0" smtClean="0">
                <a:solidFill>
                  <a:srgbClr val="00B050"/>
                </a:solidFill>
              </a:rPr>
              <a:t>                  Актуальность</a:t>
            </a:r>
            <a:endParaRPr lang="ru-RU" b="1" i="1" dirty="0">
              <a:solidFill>
                <a:srgbClr val="00B050"/>
              </a:solidFill>
            </a:endParaRPr>
          </a:p>
        </p:txBody>
      </p:sp>
      <p:sp>
        <p:nvSpPr>
          <p:cNvPr id="3" name="Содержимое 2"/>
          <p:cNvSpPr>
            <a:spLocks noGrp="1"/>
          </p:cNvSpPr>
          <p:nvPr>
            <p:ph idx="1"/>
          </p:nvPr>
        </p:nvSpPr>
        <p:spPr>
          <a:xfrm>
            <a:off x="502920" y="1905344"/>
            <a:ext cx="8183880" cy="4187952"/>
          </a:xfrm>
        </p:spPr>
        <p:txBody>
          <a:bodyPr/>
          <a:lstStyle/>
          <a:p>
            <a:pPr>
              <a:buNone/>
            </a:pPr>
            <a:r>
              <a:rPr lang="ru-RU" sz="2400" b="1" dirty="0" smtClean="0"/>
              <a:t>      </a:t>
            </a:r>
            <a:r>
              <a:rPr lang="ru-RU" sz="2000" i="1" dirty="0" smtClean="0"/>
              <a:t>Использование камешек </a:t>
            </a:r>
            <a:r>
              <a:rPr lang="ru-RU" sz="2000" i="1" dirty="0" err="1" smtClean="0"/>
              <a:t>Марблс</a:t>
            </a:r>
            <a:r>
              <a:rPr lang="ru-RU" sz="2000" i="1" dirty="0" smtClean="0"/>
              <a:t> направлено на развитие у детей пространственных отношений, тактильных ощущений, психических процессов (внимания, памяти, воображения и мышления), мелкой моторики, речи, концентрации общего внимания и т.д. Развитие у детей данных психических процессов создает благоприятные условия для их всестороннего развития ,а также успешно развивает фантазию и творчество воспитанников.</a:t>
            </a:r>
          </a:p>
          <a:p>
            <a:pPr>
              <a:buNone/>
            </a:pPr>
            <a:endParaRPr lang="ru-RU"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074" name="Rectangle 3"/>
          <p:cNvSpPr>
            <a:spLocks noGrp="1"/>
          </p:cNvSpPr>
          <p:nvPr>
            <p:ph idx="1"/>
          </p:nvPr>
        </p:nvSpPr>
        <p:spPr>
          <a:xfrm>
            <a:off x="468313" y="692696"/>
            <a:ext cx="8229600" cy="5793829"/>
          </a:xfrm>
        </p:spPr>
        <p:txBody>
          <a:bodyPr/>
          <a:lstStyle/>
          <a:p>
            <a:pPr>
              <a:buFont typeface="Arial" charset="0"/>
              <a:buNone/>
            </a:pPr>
            <a:r>
              <a:rPr lang="ru-RU" sz="3600" i="1" dirty="0" smtClean="0">
                <a:solidFill>
                  <a:schemeClr val="folHlink"/>
                </a:solidFill>
                <a:latin typeface="Times New Roman" pitchFamily="18" charset="0"/>
              </a:rPr>
              <a:t>        </a:t>
            </a:r>
            <a:r>
              <a:rPr lang="ru-RU" sz="3600" b="1" i="1" dirty="0" smtClean="0">
                <a:latin typeface="Times New Roman" pitchFamily="18" charset="0"/>
                <a:cs typeface="Times New Roman" pitchFamily="18" charset="0"/>
              </a:rPr>
              <a:t>«Источники способностей и дарований детей- на кончиках их пальцев…»</a:t>
            </a:r>
            <a:br>
              <a:rPr lang="ru-RU" sz="3600" b="1" i="1" dirty="0" smtClean="0">
                <a:latin typeface="Times New Roman" pitchFamily="18" charset="0"/>
                <a:cs typeface="Times New Roman" pitchFamily="18" charset="0"/>
              </a:rPr>
            </a:br>
            <a:r>
              <a:rPr lang="ru-RU" sz="3600" b="1" i="1" dirty="0" smtClean="0">
                <a:latin typeface="Times New Roman" pitchFamily="18" charset="0"/>
                <a:cs typeface="Times New Roman" pitchFamily="18" charset="0"/>
              </a:rPr>
              <a:t>                                   </a:t>
            </a:r>
            <a:r>
              <a:rPr lang="ru-RU" sz="3600" b="1" dirty="0" smtClean="0">
                <a:latin typeface="Times New Roman" pitchFamily="18" charset="0"/>
                <a:cs typeface="Times New Roman" pitchFamily="18" charset="0"/>
              </a:rPr>
              <a:t>   </a:t>
            </a:r>
            <a:r>
              <a:rPr lang="ru-RU" sz="2800" b="1" dirty="0" smtClean="0">
                <a:latin typeface="Times New Roman" pitchFamily="18" charset="0"/>
                <a:cs typeface="Times New Roman" pitchFamily="18" charset="0"/>
              </a:rPr>
              <a:t>В.А.Сухомлинский</a:t>
            </a:r>
            <a:endParaRPr lang="ru-RU" sz="3600" b="1" i="1" dirty="0" smtClean="0">
              <a:latin typeface="Times New Roman" pitchFamily="18" charset="0"/>
              <a:cs typeface="Times New Roman" pitchFamily="18" charset="0"/>
            </a:endParaRPr>
          </a:p>
        </p:txBody>
      </p:sp>
      <p:pic>
        <p:nvPicPr>
          <p:cNvPr id="4" name="Рисунок 3" descr="IMG_3343.jpg"/>
          <p:cNvPicPr>
            <a:picLocks noChangeAspect="1"/>
          </p:cNvPicPr>
          <p:nvPr/>
        </p:nvPicPr>
        <p:blipFill>
          <a:blip r:embed="rId2" cstate="print"/>
          <a:stretch>
            <a:fillRect/>
          </a:stretch>
        </p:blipFill>
        <p:spPr>
          <a:xfrm>
            <a:off x="4932040" y="3338990"/>
            <a:ext cx="3384376" cy="2538282"/>
          </a:xfrm>
          <a:prstGeom prst="rect">
            <a:avLst/>
          </a:prstGeom>
        </p:spPr>
      </p:pic>
      <p:pic>
        <p:nvPicPr>
          <p:cNvPr id="6" name="Рисунок 5" descr="IMG_3324.jpg"/>
          <p:cNvPicPr>
            <a:picLocks noChangeAspect="1"/>
          </p:cNvPicPr>
          <p:nvPr/>
        </p:nvPicPr>
        <p:blipFill>
          <a:blip r:embed="rId3" cstate="print"/>
          <a:stretch>
            <a:fillRect/>
          </a:stretch>
        </p:blipFill>
        <p:spPr>
          <a:xfrm>
            <a:off x="1043608" y="3212976"/>
            <a:ext cx="3467877" cy="260090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620688"/>
            <a:ext cx="7128792" cy="792088"/>
          </a:xfrm>
        </p:spPr>
        <p:style>
          <a:lnRef idx="1">
            <a:schemeClr val="accent3"/>
          </a:lnRef>
          <a:fillRef idx="2">
            <a:schemeClr val="accent3"/>
          </a:fillRef>
          <a:effectRef idx="1">
            <a:schemeClr val="accent3"/>
          </a:effectRef>
          <a:fontRef idx="minor">
            <a:schemeClr val="dk1"/>
          </a:fontRef>
        </p:style>
        <p:txBody>
          <a:bodyPr/>
          <a:lstStyle/>
          <a:p>
            <a:r>
              <a:rPr lang="ru-RU" b="1" i="1" dirty="0" smtClean="0">
                <a:solidFill>
                  <a:srgbClr val="00B050"/>
                </a:solidFill>
              </a:rPr>
              <a:t>             История </a:t>
            </a:r>
            <a:r>
              <a:rPr lang="ru-RU" b="1" i="1" dirty="0" err="1" smtClean="0">
                <a:solidFill>
                  <a:srgbClr val="00B050"/>
                </a:solidFill>
              </a:rPr>
              <a:t>Марблс</a:t>
            </a:r>
            <a:endParaRPr lang="ru-RU" b="1" i="1" dirty="0">
              <a:solidFill>
                <a:srgbClr val="00B050"/>
              </a:solidFill>
            </a:endParaRPr>
          </a:p>
        </p:txBody>
      </p:sp>
      <p:sp>
        <p:nvSpPr>
          <p:cNvPr id="3" name="Содержимое 2"/>
          <p:cNvSpPr>
            <a:spLocks noGrp="1"/>
          </p:cNvSpPr>
          <p:nvPr>
            <p:ph idx="1"/>
          </p:nvPr>
        </p:nvSpPr>
        <p:spPr>
          <a:xfrm>
            <a:off x="457200" y="1556792"/>
            <a:ext cx="8229600" cy="4569371"/>
          </a:xfrm>
        </p:spPr>
        <p:txBody>
          <a:bodyPr>
            <a:normAutofit/>
          </a:bodyPr>
          <a:lstStyle/>
          <a:p>
            <a:pPr>
              <a:buNone/>
            </a:pPr>
            <a:r>
              <a:rPr lang="ru-RU" sz="2400" i="1" dirty="0" smtClean="0"/>
              <a:t>     Стеклянный шарик </a:t>
            </a:r>
            <a:r>
              <a:rPr lang="ru-RU" sz="2400" i="1" dirty="0" err="1" smtClean="0"/>
              <a:t>Марблс</a:t>
            </a:r>
            <a:r>
              <a:rPr lang="ru-RU" sz="2400" i="1" dirty="0" smtClean="0"/>
              <a:t> - далекий потомок глиняных шариков, которые многие тысячи лет назад служили игрушками для древних людей . Шарики получили свое название от английского  «</a:t>
            </a:r>
            <a:r>
              <a:rPr lang="ru-RU" sz="2400" i="1" dirty="0" err="1" smtClean="0"/>
              <a:t>Марблс</a:t>
            </a:r>
            <a:r>
              <a:rPr lang="ru-RU" sz="2400" i="1" dirty="0" smtClean="0"/>
              <a:t>»-мраморные. Современные </a:t>
            </a:r>
            <a:r>
              <a:rPr lang="ru-RU" sz="2400" i="1" dirty="0" err="1" smtClean="0"/>
              <a:t>Марблс</a:t>
            </a:r>
            <a:r>
              <a:rPr lang="ru-RU" sz="2400" i="1" dirty="0" smtClean="0"/>
              <a:t> делаются из силикатного песка, золы, соды , которые расплавляются в печи . С помощью специальных красителей стеклу придают самые разнообразные расцветки . Красота камушков завораживает настолько , что и взрослым и детям хочется к ним прикоснуться, подержать их в руках , поиграть с ними.</a:t>
            </a:r>
            <a:endParaRPr lang="ru-RU" sz="2400"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692696"/>
            <a:ext cx="6552728" cy="936104"/>
          </a:xfrm>
        </p:spPr>
        <p:style>
          <a:lnRef idx="1">
            <a:schemeClr val="accent3"/>
          </a:lnRef>
          <a:fillRef idx="2">
            <a:schemeClr val="accent3"/>
          </a:fillRef>
          <a:effectRef idx="1">
            <a:schemeClr val="accent3"/>
          </a:effectRef>
          <a:fontRef idx="minor">
            <a:schemeClr val="dk1"/>
          </a:fontRef>
        </p:style>
        <p:txBody>
          <a:bodyPr/>
          <a:lstStyle/>
          <a:p>
            <a:r>
              <a:rPr lang="ru-RU" b="1" i="1" dirty="0" smtClean="0">
                <a:solidFill>
                  <a:srgbClr val="00B050"/>
                </a:solidFill>
              </a:rPr>
              <a:t>         Из теории </a:t>
            </a:r>
            <a:r>
              <a:rPr lang="ru-RU" b="1" i="1" dirty="0" err="1" smtClean="0">
                <a:solidFill>
                  <a:srgbClr val="00B050"/>
                </a:solidFill>
              </a:rPr>
              <a:t>Марблс</a:t>
            </a:r>
            <a:r>
              <a:rPr lang="ru-RU" b="1" i="1" dirty="0" smtClean="0">
                <a:solidFill>
                  <a:srgbClr val="00B050"/>
                </a:solidFill>
              </a:rPr>
              <a:t> …</a:t>
            </a:r>
            <a:endParaRPr lang="ru-RU" b="1" i="1" dirty="0">
              <a:solidFill>
                <a:srgbClr val="00B050"/>
              </a:solidFill>
            </a:endParaRPr>
          </a:p>
        </p:txBody>
      </p:sp>
      <p:sp>
        <p:nvSpPr>
          <p:cNvPr id="3" name="Содержимое 2"/>
          <p:cNvSpPr>
            <a:spLocks noGrp="1"/>
          </p:cNvSpPr>
          <p:nvPr>
            <p:ph idx="1"/>
          </p:nvPr>
        </p:nvSpPr>
        <p:spPr>
          <a:xfrm>
            <a:off x="502920" y="1761328"/>
            <a:ext cx="8183880" cy="4187952"/>
          </a:xfrm>
        </p:spPr>
        <p:txBody>
          <a:bodyPr/>
          <a:lstStyle/>
          <a:p>
            <a:pPr>
              <a:buNone/>
            </a:pPr>
            <a:r>
              <a:rPr lang="ru-RU" sz="2400" i="1" dirty="0" smtClean="0"/>
              <a:t>     </a:t>
            </a:r>
            <a:r>
              <a:rPr lang="ru-RU" sz="2400" i="1" dirty="0" err="1" smtClean="0"/>
              <a:t>Марблс</a:t>
            </a:r>
            <a:r>
              <a:rPr lang="ru-RU" sz="2400" i="1" dirty="0" smtClean="0"/>
              <a:t> – это шарики или сплюснутые овальной или круглой формы. Они могут быть сделаны из глины, дерева, пластика или чаще всего из стекла. Они имеют разнообразные оттенки, цвета, красота которых завораживает настолько, что и взрослым и детям хочется к ним прикоснуться, подержать в руках. А главное их предназначение это веселые, полезные и простые игры. </a:t>
            </a:r>
          </a:p>
          <a:p>
            <a:pPr>
              <a:buNone/>
            </a:pP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9024" y="620688"/>
            <a:ext cx="6013296" cy="576064"/>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ru-RU" b="1" i="1" dirty="0" smtClean="0">
                <a:solidFill>
                  <a:srgbClr val="00B050"/>
                </a:solidFill>
              </a:rPr>
              <a:t>Из опыта работы:</a:t>
            </a:r>
            <a:endParaRPr lang="ru-RU" b="1" i="1" dirty="0">
              <a:solidFill>
                <a:srgbClr val="00B050"/>
              </a:solidFill>
            </a:endParaRPr>
          </a:p>
        </p:txBody>
      </p:sp>
      <p:sp>
        <p:nvSpPr>
          <p:cNvPr id="3" name="Содержимое 2"/>
          <p:cNvSpPr>
            <a:spLocks noGrp="1"/>
          </p:cNvSpPr>
          <p:nvPr>
            <p:ph idx="1"/>
          </p:nvPr>
        </p:nvSpPr>
        <p:spPr>
          <a:xfrm>
            <a:off x="395536" y="620688"/>
            <a:ext cx="8183880" cy="720080"/>
          </a:xfrm>
        </p:spPr>
        <p:txBody>
          <a:bodyPr/>
          <a:lstStyle/>
          <a:p>
            <a:pPr>
              <a:buNone/>
            </a:pPr>
            <a:r>
              <a:rPr lang="ru-RU" dirty="0" smtClean="0"/>
              <a:t>                  </a:t>
            </a:r>
            <a:endParaRPr lang="ru-RU" dirty="0"/>
          </a:p>
        </p:txBody>
      </p:sp>
      <p:pic>
        <p:nvPicPr>
          <p:cNvPr id="4" name="Рисунок 3" descr="IMG_3370.jpg"/>
          <p:cNvPicPr>
            <a:picLocks noChangeAspect="1"/>
          </p:cNvPicPr>
          <p:nvPr/>
        </p:nvPicPr>
        <p:blipFill>
          <a:blip r:embed="rId2" cstate="print"/>
          <a:stretch>
            <a:fillRect/>
          </a:stretch>
        </p:blipFill>
        <p:spPr>
          <a:xfrm>
            <a:off x="1475656" y="1268760"/>
            <a:ext cx="2088232" cy="1512168"/>
          </a:xfrm>
          <a:prstGeom prst="rect">
            <a:avLst/>
          </a:prstGeom>
        </p:spPr>
      </p:pic>
      <p:pic>
        <p:nvPicPr>
          <p:cNvPr id="5" name="Рисунок 4" descr="IMG_3337.jpg"/>
          <p:cNvPicPr>
            <a:picLocks noChangeAspect="1"/>
          </p:cNvPicPr>
          <p:nvPr/>
        </p:nvPicPr>
        <p:blipFill>
          <a:blip r:embed="rId3" cstate="print"/>
          <a:stretch>
            <a:fillRect/>
          </a:stretch>
        </p:blipFill>
        <p:spPr>
          <a:xfrm>
            <a:off x="5868144" y="1268760"/>
            <a:ext cx="2064229" cy="1656184"/>
          </a:xfrm>
          <a:prstGeom prst="rect">
            <a:avLst/>
          </a:prstGeom>
        </p:spPr>
      </p:pic>
      <p:pic>
        <p:nvPicPr>
          <p:cNvPr id="6" name="Рисунок 5" descr="IMG_3323.jpg"/>
          <p:cNvPicPr>
            <a:picLocks noChangeAspect="1"/>
          </p:cNvPicPr>
          <p:nvPr/>
        </p:nvPicPr>
        <p:blipFill>
          <a:blip r:embed="rId4" cstate="print"/>
          <a:stretch>
            <a:fillRect/>
          </a:stretch>
        </p:blipFill>
        <p:spPr>
          <a:xfrm>
            <a:off x="3635896" y="1260140"/>
            <a:ext cx="2219739" cy="1664804"/>
          </a:xfrm>
          <a:prstGeom prst="rect">
            <a:avLst/>
          </a:prstGeom>
        </p:spPr>
      </p:pic>
      <p:pic>
        <p:nvPicPr>
          <p:cNvPr id="7" name="Рисунок 6" descr="IMG_3343.jpg"/>
          <p:cNvPicPr>
            <a:picLocks noChangeAspect="1"/>
          </p:cNvPicPr>
          <p:nvPr/>
        </p:nvPicPr>
        <p:blipFill>
          <a:blip r:embed="rId5" cstate="print"/>
          <a:stretch>
            <a:fillRect/>
          </a:stretch>
        </p:blipFill>
        <p:spPr>
          <a:xfrm>
            <a:off x="3635896" y="2924944"/>
            <a:ext cx="2376264" cy="1782198"/>
          </a:xfrm>
          <a:prstGeom prst="rect">
            <a:avLst/>
          </a:prstGeom>
        </p:spPr>
      </p:pic>
      <p:pic>
        <p:nvPicPr>
          <p:cNvPr id="8" name="Рисунок 7" descr="IMG_3346.jpg"/>
          <p:cNvPicPr>
            <a:picLocks noChangeAspect="1"/>
          </p:cNvPicPr>
          <p:nvPr/>
        </p:nvPicPr>
        <p:blipFill>
          <a:blip r:embed="rId6" cstate="print"/>
          <a:stretch>
            <a:fillRect/>
          </a:stretch>
        </p:blipFill>
        <p:spPr>
          <a:xfrm>
            <a:off x="1043608" y="2816932"/>
            <a:ext cx="2448272" cy="1836204"/>
          </a:xfrm>
          <a:prstGeom prst="rect">
            <a:avLst/>
          </a:prstGeom>
        </p:spPr>
      </p:pic>
      <p:pic>
        <p:nvPicPr>
          <p:cNvPr id="9" name="Рисунок 8" descr="IMG_3347.jpg"/>
          <p:cNvPicPr>
            <a:picLocks noChangeAspect="1"/>
          </p:cNvPicPr>
          <p:nvPr/>
        </p:nvPicPr>
        <p:blipFill>
          <a:blip r:embed="rId7" cstate="print"/>
          <a:stretch>
            <a:fillRect/>
          </a:stretch>
        </p:blipFill>
        <p:spPr>
          <a:xfrm>
            <a:off x="6372200" y="2852936"/>
            <a:ext cx="2160240" cy="1620180"/>
          </a:xfrm>
          <a:prstGeom prst="rect">
            <a:avLst/>
          </a:prstGeom>
        </p:spPr>
      </p:pic>
      <p:pic>
        <p:nvPicPr>
          <p:cNvPr id="10" name="Рисунок 9" descr="IMG_3359.jpg"/>
          <p:cNvPicPr>
            <a:picLocks noChangeAspect="1"/>
          </p:cNvPicPr>
          <p:nvPr/>
        </p:nvPicPr>
        <p:blipFill>
          <a:blip r:embed="rId8" cstate="print"/>
          <a:stretch>
            <a:fillRect/>
          </a:stretch>
        </p:blipFill>
        <p:spPr>
          <a:xfrm>
            <a:off x="2699793" y="4491118"/>
            <a:ext cx="1728192" cy="1296144"/>
          </a:xfrm>
          <a:prstGeom prst="rect">
            <a:avLst/>
          </a:prstGeom>
        </p:spPr>
      </p:pic>
      <p:pic>
        <p:nvPicPr>
          <p:cNvPr id="11" name="Рисунок 10" descr="IMG_3376.jpg"/>
          <p:cNvPicPr>
            <a:picLocks noChangeAspect="1"/>
          </p:cNvPicPr>
          <p:nvPr/>
        </p:nvPicPr>
        <p:blipFill>
          <a:blip r:embed="rId9" cstate="print"/>
          <a:stretch>
            <a:fillRect/>
          </a:stretch>
        </p:blipFill>
        <p:spPr>
          <a:xfrm>
            <a:off x="4499992" y="4725144"/>
            <a:ext cx="1584176" cy="1188132"/>
          </a:xfrm>
          <a:prstGeom prst="rect">
            <a:avLst/>
          </a:prstGeom>
        </p:spPr>
      </p:pic>
      <p:pic>
        <p:nvPicPr>
          <p:cNvPr id="12" name="Рисунок 11" descr="IMG_3327.jpg"/>
          <p:cNvPicPr>
            <a:picLocks noChangeAspect="1"/>
          </p:cNvPicPr>
          <p:nvPr/>
        </p:nvPicPr>
        <p:blipFill>
          <a:blip r:embed="rId10" cstate="print"/>
          <a:stretch>
            <a:fillRect/>
          </a:stretch>
        </p:blipFill>
        <p:spPr>
          <a:xfrm>
            <a:off x="5544108" y="2708920"/>
            <a:ext cx="1116124" cy="1488164"/>
          </a:xfrm>
          <a:prstGeom prst="rect">
            <a:avLst/>
          </a:prstGeom>
        </p:spPr>
      </p:pic>
      <p:pic>
        <p:nvPicPr>
          <p:cNvPr id="13" name="Рисунок 12" descr="IMG_3363.jpg"/>
          <p:cNvPicPr>
            <a:picLocks noChangeAspect="1"/>
          </p:cNvPicPr>
          <p:nvPr/>
        </p:nvPicPr>
        <p:blipFill>
          <a:blip r:embed="rId11" cstate="print"/>
          <a:stretch>
            <a:fillRect/>
          </a:stretch>
        </p:blipFill>
        <p:spPr>
          <a:xfrm>
            <a:off x="6084168" y="4221088"/>
            <a:ext cx="2376264" cy="1674186"/>
          </a:xfrm>
          <a:prstGeom prst="rect">
            <a:avLst/>
          </a:prstGeom>
        </p:spPr>
      </p:pic>
      <p:pic>
        <p:nvPicPr>
          <p:cNvPr id="14" name="Рисунок 13" descr="IMG_3334.jpg"/>
          <p:cNvPicPr>
            <a:picLocks noChangeAspect="1"/>
          </p:cNvPicPr>
          <p:nvPr/>
        </p:nvPicPr>
        <p:blipFill>
          <a:blip r:embed="rId12" cstate="print"/>
          <a:stretch>
            <a:fillRect/>
          </a:stretch>
        </p:blipFill>
        <p:spPr>
          <a:xfrm>
            <a:off x="755576" y="4491118"/>
            <a:ext cx="1800200" cy="13501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a:bodyPr>
          <a:lstStyle/>
          <a:p>
            <a:pPr>
              <a:buNone/>
            </a:pPr>
            <a:r>
              <a:rPr lang="ru-RU" sz="2400" i="1" dirty="0" smtClean="0"/>
              <a:t> - Развитие координации движений кистей и пальцев рук</a:t>
            </a:r>
          </a:p>
          <a:p>
            <a:pPr>
              <a:buNone/>
            </a:pPr>
            <a:r>
              <a:rPr lang="ru-RU" sz="2400" i="1" dirty="0" smtClean="0"/>
              <a:t> - Развитие мышления</a:t>
            </a:r>
          </a:p>
          <a:p>
            <a:pPr>
              <a:buNone/>
            </a:pPr>
            <a:r>
              <a:rPr lang="ru-RU" sz="2400" i="1" dirty="0" smtClean="0"/>
              <a:t> - Развитие умения ориентироваться на плоскости</a:t>
            </a:r>
          </a:p>
          <a:p>
            <a:pPr>
              <a:buNone/>
            </a:pPr>
            <a:r>
              <a:rPr lang="ru-RU" sz="2400" i="1" dirty="0" smtClean="0"/>
              <a:t> - Развитие внимания и памяти, воображение</a:t>
            </a:r>
          </a:p>
          <a:p>
            <a:pPr>
              <a:buNone/>
            </a:pPr>
            <a:r>
              <a:rPr lang="ru-RU" sz="2400" i="1" dirty="0" smtClean="0"/>
              <a:t> - Создание эмоционально-положительного настроения</a:t>
            </a:r>
          </a:p>
          <a:p>
            <a:pPr>
              <a:buNone/>
            </a:pPr>
            <a:r>
              <a:rPr lang="ru-RU" sz="2400" i="1" dirty="0" smtClean="0"/>
              <a:t> - Снижение утомляемости</a:t>
            </a:r>
          </a:p>
          <a:p>
            <a:pPr>
              <a:buNone/>
            </a:pPr>
            <a:r>
              <a:rPr lang="ru-RU" sz="2400" i="1" dirty="0" smtClean="0"/>
              <a:t> - Ускоряют развитие речи</a:t>
            </a:r>
          </a:p>
          <a:p>
            <a:pPr>
              <a:buNone/>
            </a:pPr>
            <a:r>
              <a:rPr lang="ru-RU" sz="2400" i="1" dirty="0" smtClean="0"/>
              <a:t> - Коррекция плоскостопия</a:t>
            </a:r>
            <a:endParaRPr lang="ru-RU" sz="2400"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lvl="0">
              <a:buNone/>
            </a:pPr>
            <a:r>
              <a:rPr lang="ru-RU" sz="2400" i="1" dirty="0" smtClean="0"/>
              <a:t> </a:t>
            </a:r>
          </a:p>
          <a:p>
            <a:pPr lvl="0">
              <a:buNone/>
            </a:pPr>
            <a:r>
              <a:rPr lang="ru-RU" sz="2400" i="1" dirty="0" smtClean="0"/>
              <a:t> - игры на развитие познавательной и </a:t>
            </a:r>
          </a:p>
          <a:p>
            <a:pPr lvl="0">
              <a:buNone/>
            </a:pPr>
            <a:r>
              <a:rPr lang="ru-RU" sz="2400" i="1" dirty="0" smtClean="0"/>
              <a:t>    эмоционально волевой  сфер;</a:t>
            </a:r>
          </a:p>
          <a:p>
            <a:pPr lvl="0">
              <a:buNone/>
            </a:pPr>
            <a:r>
              <a:rPr lang="ru-RU" sz="2400" i="1" dirty="0" smtClean="0"/>
              <a:t> - песочная терапия;</a:t>
            </a:r>
          </a:p>
          <a:p>
            <a:pPr lvl="0">
              <a:buNone/>
            </a:pPr>
            <a:r>
              <a:rPr lang="ru-RU" sz="2400" i="1" dirty="0" smtClean="0"/>
              <a:t> - </a:t>
            </a:r>
            <a:r>
              <a:rPr lang="ru-RU" sz="2400" i="1" dirty="0" err="1" smtClean="0"/>
              <a:t>арт</a:t>
            </a:r>
            <a:r>
              <a:rPr lang="ru-RU" sz="2400" i="1" dirty="0" smtClean="0"/>
              <a:t>– терапевтические, релаксационные игры;</a:t>
            </a:r>
          </a:p>
          <a:p>
            <a:pPr lvl="0">
              <a:buNone/>
            </a:pPr>
            <a:r>
              <a:rPr lang="ru-RU" sz="2400" i="1" dirty="0" smtClean="0"/>
              <a:t> - </a:t>
            </a:r>
            <a:r>
              <a:rPr lang="ru-RU" sz="2400" i="1" dirty="0" err="1" smtClean="0"/>
              <a:t>самомассаж</a:t>
            </a:r>
            <a:r>
              <a:rPr lang="ru-RU" sz="2400" i="1" dirty="0" smtClean="0"/>
              <a:t>, </a:t>
            </a:r>
            <a:r>
              <a:rPr lang="ru-RU" sz="2400" i="1" dirty="0" err="1" smtClean="0"/>
              <a:t>физминутки</a:t>
            </a:r>
            <a:r>
              <a:rPr lang="ru-RU" sz="2400" i="1" dirty="0" smtClean="0"/>
              <a:t> и динамические паузы.</a:t>
            </a:r>
          </a:p>
          <a:p>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2376</TotalTime>
  <Words>1049</Words>
  <Application>Microsoft Office PowerPoint</Application>
  <PresentationFormat>Экран (4:3)</PresentationFormat>
  <Paragraphs>125</Paragraphs>
  <Slides>19</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Аспект</vt:lpstr>
      <vt:lpstr>Презентация PowerPoint</vt:lpstr>
      <vt:lpstr>               Камешки Марблс</vt:lpstr>
      <vt:lpstr>                  Актуальность</vt:lpstr>
      <vt:lpstr>Презентация PowerPoint</vt:lpstr>
      <vt:lpstr>             История Марблс</vt:lpstr>
      <vt:lpstr>         Из теории Марблс …</vt:lpstr>
      <vt:lpstr>Из опыта работы:</vt:lpstr>
      <vt:lpstr>Презентация PowerPoint</vt:lpstr>
      <vt:lpstr>Презентация PowerPoint</vt:lpstr>
      <vt:lpstr> Игры на развитие познавательной и              эмоционально-волевой сфер</vt:lpstr>
      <vt:lpstr>Презентация PowerPoint</vt:lpstr>
      <vt:lpstr>                  Песочная терапия</vt:lpstr>
      <vt:lpstr>  Арт - терапевтические, релаксационные игры</vt:lpstr>
      <vt:lpstr>        Самомассаж, физминутки             и динамические паузы</vt:lpstr>
      <vt:lpstr>Презентация PowerPoint</vt:lpstr>
      <vt:lpstr>    А теперь давай те поиграем!</vt:lpstr>
      <vt:lpstr>Презентация PowerPoint</vt:lpstr>
      <vt:lpstr>                  Заключение</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User</cp:lastModifiedBy>
  <cp:revision>151</cp:revision>
  <dcterms:modified xsi:type="dcterms:W3CDTF">2023-11-20T06:41:06Z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775252</vt:lpwstr>
  </property>
  <property fmtid="{D5CDD505-2E9C-101B-9397-08002B2CF9AE}" pid="3" name="NXPowerLiteSettings">
    <vt:lpwstr>F6000400038000</vt:lpwstr>
  </property>
  <property fmtid="{D5CDD505-2E9C-101B-9397-08002B2CF9AE}" pid="4" name="NXPowerLiteVersion">
    <vt:lpwstr>D4.3.1</vt:lpwstr>
  </property>
</Properties>
</file>