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66" r:id="rId3"/>
    <p:sldId id="281" r:id="rId4"/>
    <p:sldId id="268" r:id="rId5"/>
    <p:sldId id="267" r:id="rId6"/>
    <p:sldId id="269" r:id="rId7"/>
    <p:sldId id="270" r:id="rId8"/>
    <p:sldId id="271" r:id="rId9"/>
    <p:sldId id="273" r:id="rId10"/>
    <p:sldId id="275" r:id="rId11"/>
    <p:sldId id="277" r:id="rId12"/>
    <p:sldId id="283" r:id="rId13"/>
    <p:sldId id="279" r:id="rId14"/>
    <p:sldId id="280" r:id="rId15"/>
    <p:sldId id="284" r:id="rId16"/>
    <p:sldId id="285" r:id="rId17"/>
    <p:sldId id="286" r:id="rId18"/>
    <p:sldId id="287" r:id="rId19"/>
    <p:sldId id="296" r:id="rId20"/>
    <p:sldId id="289" r:id="rId21"/>
    <p:sldId id="307" r:id="rId22"/>
    <p:sldId id="291" r:id="rId23"/>
    <p:sldId id="292" r:id="rId24"/>
    <p:sldId id="294" r:id="rId25"/>
    <p:sldId id="298" r:id="rId26"/>
    <p:sldId id="282" r:id="rId27"/>
    <p:sldId id="300" r:id="rId28"/>
    <p:sldId id="305" r:id="rId29"/>
    <p:sldId id="302" r:id="rId30"/>
    <p:sldId id="265" r:id="rId31"/>
    <p:sldId id="303" r:id="rId32"/>
    <p:sldId id="258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  <a:srgbClr val="8080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6EC824-13C3-4C5D-9596-1CA522339869}" type="datetimeFigureOut">
              <a:rPr lang="ru-RU" smtClean="0"/>
              <a:t>03.04.2013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FBF03-AEE6-47C0-8969-D20DAE1D2F4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BF03-AEE6-47C0-8969-D20DAE1D2F43}" type="slidenum">
              <a:rPr lang="ru-RU" smtClean="0"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BF03-AEE6-47C0-8969-D20DAE1D2F43}" type="slidenum">
              <a:rPr lang="ru-RU" smtClean="0"/>
              <a:t>28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79550" y="2967038"/>
            <a:ext cx="6296025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CA0C95A-84D8-45B4-895D-16B75AECE65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74AEA2-0A63-4A60-8491-0BF3779B047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1925"/>
            <a:ext cx="2057400" cy="58229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1925"/>
            <a:ext cx="6019800" cy="58229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A3E29B-4576-457E-AC96-1F4921AC584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2C7D6CE-E38B-42D9-9CBB-3DB24517F4F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C33AE61-D040-4813-B173-73B1B3EAA8C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53C093-B12A-4EA4-9A4F-FEF281E547D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4B797F-E4FD-4688-B5FE-4C0FF041175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52625"/>
            <a:ext cx="4038600" cy="403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52625"/>
            <a:ext cx="4038600" cy="403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B529BB-23E3-4CC0-B3E0-73B51603603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7A120A-3F20-41A6-8933-08FE3EA11FD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8A389-402A-4EC0-85A8-61D8DD4691D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F2CDF3-C81A-452D-B420-3D71449DFD0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D19C7-3A34-4B98-B8E3-0ABEA0BD3E7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BBD2F8-D668-48C0-A6FA-A0C0CF83D93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619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52625"/>
            <a:ext cx="82296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73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373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04250" y="6245225"/>
            <a:ext cx="53975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 b="1">
                <a:solidFill>
                  <a:schemeClr val="bg1"/>
                </a:solidFill>
              </a:defRPr>
            </a:lvl1pPr>
          </a:lstStyle>
          <a:p>
            <a:fld id="{A05B7A79-9C02-4CD9-B270-66FDC13D9853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&#1085;&#1086;&#1074;&#1099;&#1081;%20&#1075;&#1086;&#1089;&#1090;&#1100;\&#1056;&#1072;&#1073;&#1086;&#1095;&#1080;&#1081;%20&#1089;&#1090;&#1086;&#1083;\&#1091;&#1088;&#1086;&#1082;%20&#1058;&#1045;&#1055;&#1051;&#1067;&#1049;%20&#1061;&#1051;&#1045;&#1041;\&#1090;&#1077;&#1087;&#1083;&#1099;&#1081;%20&#1093;&#1083;&#1077;&#1073;\2%20&#1060;&#1080;&#1083;&#1100;&#1084;%20&#1044;&#1072;%20&#1085;&#1091;%20&#1090;&#1077;&#1073;&#1103;.wmv" TargetMode="Externa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Track%20-%20No16.mp3" TargetMode="Externa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38213" y="3033713"/>
            <a:ext cx="6262687" cy="1470025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Добро и зло в сказке К.Г.Паустовского «Теплый хлеб»</a:t>
            </a:r>
            <a:endParaRPr lang="ru-RU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PH02902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76672"/>
            <a:ext cx="763284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7200" b="1" smtClean="0">
                <a:solidFill>
                  <a:schemeClr val="accent2"/>
                </a:solidFill>
              </a:rPr>
              <a:t>Злой поступок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 rot="10800000" flipV="1">
            <a:off x="683568" y="6165304"/>
            <a:ext cx="7772400" cy="504056"/>
          </a:xfrm>
        </p:spPr>
        <p:txBody>
          <a:bodyPr/>
          <a:lstStyle/>
          <a:p>
            <a:pPr algn="ctr">
              <a:lnSpc>
                <a:spcPct val="90000"/>
              </a:lnSpc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ГРЕХ – ЗЛОЕ, ЖЕСТОКОЕ ДЕЛО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sz="2800" dirty="0" smtClean="0"/>
          </a:p>
        </p:txBody>
      </p:sp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3429000" y="2571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10245" name="Picture 4" descr="Дети%20читают%20002"/>
          <p:cNvPicPr>
            <a:picLocks noChangeAspect="1" noChangeArrowheads="1"/>
          </p:cNvPicPr>
          <p:nvPr/>
        </p:nvPicPr>
        <p:blipFill>
          <a:blip r:embed="rId2" cstate="print"/>
          <a:srcRect l="44644" t="51088" r="18080" b="10551"/>
          <a:stretch>
            <a:fillRect/>
          </a:stretch>
        </p:blipFill>
        <p:spPr bwMode="auto">
          <a:xfrm>
            <a:off x="1187624" y="1124744"/>
            <a:ext cx="705678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слайд 3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476672"/>
            <a:ext cx="8136904" cy="60486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4" name="2 Фильм Да ну тебя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67944" y="3068960"/>
            <a:ext cx="4896544" cy="3528392"/>
          </a:xfrm>
        </p:spPr>
      </p:pic>
      <p:pic>
        <p:nvPicPr>
          <p:cNvPr id="5" name="Picture 4" descr="Untitled-Scanned-05"/>
          <p:cNvPicPr>
            <a:picLocks noChangeAspect="1" noChangeArrowheads="1"/>
          </p:cNvPicPr>
          <p:nvPr/>
        </p:nvPicPr>
        <p:blipFill>
          <a:blip r:embed="rId4" cstate="print"/>
          <a:srcRect l="2054"/>
          <a:stretch>
            <a:fillRect/>
          </a:stretch>
        </p:blipFill>
        <p:spPr bwMode="auto">
          <a:xfrm>
            <a:off x="251520" y="476250"/>
            <a:ext cx="3816425" cy="604909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:\Documents and Settings\Admin\Рабочий стол\17.10.2012(17.18.17)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352928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39"/>
            <a:ext cx="8229600" cy="1116285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Александр Павлович Журавлев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556792"/>
            <a:ext cx="8424936" cy="4428083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«Теория содержательности звуков»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girl_book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2276872"/>
            <a:ext cx="2664296" cy="36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Untitled-Scanned-0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7992888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Untitled-Scanned-0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15" t="4228" r="2815" b="15358"/>
          <a:stretch>
            <a:fillRect/>
          </a:stretch>
        </p:blipFill>
        <p:spPr bwMode="auto">
          <a:xfrm>
            <a:off x="251520" y="404664"/>
            <a:ext cx="8568952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dirty="0" smtClean="0">
                <a:solidFill>
                  <a:srgbClr val="002060"/>
                </a:solidFill>
              </a:rPr>
              <a:t>РАСКАЯНИЕ, ПОКАЯНИЕ</a:t>
            </a:r>
            <a:endParaRPr lang="ru-RU" sz="4800" b="1" dirty="0" smtClean="0">
              <a:solidFill>
                <a:srgbClr val="002060"/>
              </a:solidFill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429000" y="2571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17412" name="Picture 4" descr="Дети%20читают%20004"/>
          <p:cNvPicPr>
            <a:picLocks noChangeAspect="1" noChangeArrowheads="1"/>
          </p:cNvPicPr>
          <p:nvPr/>
        </p:nvPicPr>
        <p:blipFill>
          <a:blip r:embed="rId2" cstate="print"/>
          <a:srcRect l="42786" t="51088" r="20041" b="10551"/>
          <a:stretch>
            <a:fillRect/>
          </a:stretch>
        </p:blipFill>
        <p:spPr bwMode="auto">
          <a:xfrm>
            <a:off x="1828800" y="1828800"/>
            <a:ext cx="5410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Untitled-Scanned-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548680"/>
            <a:ext cx="4943028" cy="568870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dirty="0" smtClean="0">
                <a:solidFill>
                  <a:srgbClr val="002060"/>
                </a:solidFill>
              </a:rPr>
              <a:t>Прилагательное + Существительное</a:t>
            </a:r>
            <a:endParaRPr lang="ru-RU" sz="3200" dirty="0" smtClean="0">
              <a:solidFill>
                <a:srgbClr val="00206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800"/>
            <a:ext cx="8229600" cy="4356075"/>
          </a:xfrm>
        </p:spPr>
        <p:txBody>
          <a:bodyPr/>
          <a:lstStyle/>
          <a:p>
            <a:pPr eaLnBrk="1" hangingPunct="1"/>
            <a:r>
              <a:rPr lang="ru-RU" sz="4800" dirty="0" smtClean="0">
                <a:solidFill>
                  <a:srgbClr val="002060"/>
                </a:solidFill>
              </a:rPr>
              <a:t>Белый хлеб</a:t>
            </a:r>
          </a:p>
          <a:p>
            <a:pPr eaLnBrk="1" hangingPunct="1"/>
            <a:r>
              <a:rPr lang="ru-RU" sz="4800" dirty="0" smtClean="0">
                <a:solidFill>
                  <a:srgbClr val="002060"/>
                </a:solidFill>
              </a:rPr>
              <a:t>Вкусный хлеб</a:t>
            </a:r>
          </a:p>
          <a:p>
            <a:pPr eaLnBrk="1" hangingPunct="1"/>
            <a:r>
              <a:rPr lang="ru-RU" sz="4800" dirty="0" smtClean="0">
                <a:solidFill>
                  <a:srgbClr val="002060"/>
                </a:solidFill>
              </a:rPr>
              <a:t>Мягкий хлеб</a:t>
            </a:r>
          </a:p>
          <a:p>
            <a:pPr eaLnBrk="1" hangingPunct="1"/>
            <a:r>
              <a:rPr lang="ru-RU" sz="4800" dirty="0" smtClean="0">
                <a:solidFill>
                  <a:srgbClr val="002060"/>
                </a:solidFill>
              </a:rPr>
              <a:t>Горячий хлеб</a:t>
            </a:r>
          </a:p>
          <a:p>
            <a:pPr eaLnBrk="1" hangingPunct="1"/>
            <a:r>
              <a:rPr lang="ru-RU" sz="4800" i="1" dirty="0" smtClean="0">
                <a:solidFill>
                  <a:srgbClr val="FF0000"/>
                </a:solidFill>
              </a:rPr>
              <a:t>Теплый хлеб</a:t>
            </a:r>
            <a:endParaRPr lang="ru-RU" sz="4800" i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>
                <a:solidFill>
                  <a:srgbClr val="002060"/>
                </a:solidFill>
              </a:rPr>
              <a:t>ИСКУПЛЕНИЕ ВИНЫ,ИСПРАВЛЕНИЕ ГРЕХА</a:t>
            </a:r>
            <a:endParaRPr lang="ru-RU" dirty="0" smtClean="0">
              <a:solidFill>
                <a:srgbClr val="00206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05800" y="5943600"/>
            <a:ext cx="152400" cy="152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ru-RU" sz="2800" smtClean="0"/>
          </a:p>
        </p:txBody>
      </p:sp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3429000" y="2571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18437" name="Picture 4" descr="Дети%20читают%20002"/>
          <p:cNvPicPr>
            <a:picLocks noChangeAspect="1" noChangeArrowheads="1"/>
          </p:cNvPicPr>
          <p:nvPr/>
        </p:nvPicPr>
        <p:blipFill>
          <a:blip r:embed="rId2" cstate="print"/>
          <a:srcRect l="44644" t="51088" r="18080" b="10551"/>
          <a:stretch>
            <a:fillRect/>
          </a:stretch>
        </p:blipFill>
        <p:spPr bwMode="auto">
          <a:xfrm>
            <a:off x="1619672" y="1412776"/>
            <a:ext cx="648072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Untitled-Scanned-09"/>
          <p:cNvPicPr>
            <a:picLocks noChangeAspect="1" noChangeArrowheads="1"/>
          </p:cNvPicPr>
          <p:nvPr/>
        </p:nvPicPr>
        <p:blipFill>
          <a:blip r:embed="rId2" cstate="print"/>
          <a:srcRect l="2777" b="34660"/>
          <a:stretch>
            <a:fillRect/>
          </a:stretch>
        </p:blipFill>
        <p:spPr bwMode="auto">
          <a:xfrm>
            <a:off x="1979712" y="620688"/>
            <a:ext cx="5904656" cy="568863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dirty="0" smtClean="0">
                <a:solidFill>
                  <a:srgbClr val="002060"/>
                </a:solidFill>
              </a:rPr>
              <a:t>ПОСТ</a:t>
            </a:r>
            <a:r>
              <a:rPr lang="ru-RU" sz="4800" dirty="0" smtClean="0">
                <a:solidFill>
                  <a:srgbClr val="002060"/>
                </a:solidFill>
              </a:rPr>
              <a:t/>
            </a:r>
            <a:br>
              <a:rPr lang="ru-RU" sz="4800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>ВЕЛИКИЙ ПОСТ</a:t>
            </a:r>
          </a:p>
        </p:txBody>
      </p:sp>
      <p:pic>
        <p:nvPicPr>
          <p:cNvPr id="23555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36700" y="1484784"/>
            <a:ext cx="6069013" cy="3599979"/>
          </a:xfrm>
          <a:noFill/>
        </p:spPr>
      </p:pic>
      <p:sp>
        <p:nvSpPr>
          <p:cNvPr id="23556" name="WordArt 5"/>
          <p:cNvSpPr>
            <a:spLocks noChangeArrowheads="1" noChangeShapeType="1" noTextEdit="1"/>
          </p:cNvSpPr>
          <p:nvPr/>
        </p:nvSpPr>
        <p:spPr bwMode="auto">
          <a:xfrm>
            <a:off x="251520" y="5085184"/>
            <a:ext cx="8640960" cy="1512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2060"/>
                </a:solidFill>
              </a:rPr>
              <a:t>время покаяния, очищения души</a:t>
            </a:r>
          </a:p>
        </p:txBody>
      </p:sp>
      <p:pic>
        <p:nvPicPr>
          <p:cNvPr id="50183" name="Track - No16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9080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18" fill="hold"/>
                                        <p:tgtEl>
                                          <p:spTgt spid="50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8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18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7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8064896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Untitled-Scanned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620688"/>
            <a:ext cx="6696744" cy="583264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 descr="слайд 1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548680"/>
            <a:ext cx="8424936" cy="56886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:\Documents and Settings\Admin\Рабочий стол\17.10.2012(17.15.45)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3816424" cy="633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слайд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88640"/>
            <a:ext cx="4968552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776"/>
            <a:ext cx="8229600" cy="475252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5400" b="1" i="1" dirty="0">
                <a:solidFill>
                  <a:srgbClr val="002060"/>
                </a:solidFill>
              </a:rPr>
              <a:t>С ноября 1941 по октябрь 1942 года (за год) от голода в Ленинграде погибло 641803 человека.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1924"/>
            <a:ext cx="8229600" cy="1970932"/>
          </a:xfrm>
        </p:spPr>
        <p:txBody>
          <a:bodyPr/>
          <a:lstStyle/>
          <a:p>
            <a:r>
              <a:rPr lang="ru-RU" sz="3600" b="1" i="1" dirty="0">
                <a:solidFill>
                  <a:srgbClr val="002060"/>
                </a:solidFill>
              </a:rPr>
              <a:t>Дневной паек хлеба для жителей осажденного немцами Ленинграда 125 блокадных грамм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20887"/>
            <a:ext cx="8229600" cy="3563987"/>
          </a:xfrm>
        </p:spPr>
        <p:txBody>
          <a:bodyPr/>
          <a:lstStyle/>
          <a:p>
            <a:r>
              <a:rPr lang="ru-RU" sz="4400" b="1" dirty="0">
                <a:solidFill>
                  <a:srgbClr val="002060"/>
                </a:solidFill>
              </a:rPr>
              <a:t>Ржаная мука не более 7%;</a:t>
            </a:r>
          </a:p>
          <a:p>
            <a:r>
              <a:rPr lang="ru-RU" sz="4400" b="1" dirty="0">
                <a:solidFill>
                  <a:srgbClr val="002060"/>
                </a:solidFill>
              </a:rPr>
              <a:t>Целлюлоза;</a:t>
            </a:r>
          </a:p>
          <a:p>
            <a:r>
              <a:rPr lang="ru-RU" sz="4400" b="1" dirty="0">
                <a:solidFill>
                  <a:srgbClr val="002060"/>
                </a:solidFill>
              </a:rPr>
              <a:t>Жмых;</a:t>
            </a:r>
          </a:p>
          <a:p>
            <a:r>
              <a:rPr lang="ru-RU" sz="4400" b="1" dirty="0">
                <a:solidFill>
                  <a:srgbClr val="002060"/>
                </a:solidFill>
              </a:rPr>
              <a:t>Вытряска из мешков.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2000"/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9" name="Picture 5" descr="каравай3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3910" name="Rectangle 6"/>
          <p:cNvSpPr>
            <a:spLocks noChangeArrowheads="1"/>
          </p:cNvSpPr>
          <p:nvPr/>
        </p:nvSpPr>
        <p:spPr bwMode="auto">
          <a:xfrm>
            <a:off x="228600" y="5961220"/>
            <a:ext cx="88741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ru-RU" sz="3200" b="1" i="1" dirty="0">
                <a:solidFill>
                  <a:srgbClr val="99FF33"/>
                </a:solidFill>
              </a:rPr>
              <a:t>Каравай, Каравай, кого хочешь выбирай!</a:t>
            </a:r>
            <a:r>
              <a:rPr lang="ru-RU" dirty="0">
                <a:solidFill>
                  <a:srgbClr val="99FF33"/>
                </a:solidFill>
              </a:rPr>
              <a:t>   </a:t>
            </a:r>
          </a:p>
        </p:txBody>
      </p:sp>
      <p:pic>
        <p:nvPicPr>
          <p:cNvPr id="6" name="Picture 5" descr="каравай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42764"/>
            <a:ext cx="7920880" cy="572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3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:\Documents and Settings\Admin\Рабочий стол\17.10.2012(17.05.00)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04664"/>
            <a:ext cx="7128792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60" name="Picture 12" descr="слайд3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7663" name="Rectangle 1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3941763"/>
            <a:ext cx="8229600" cy="218916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ru-RU" sz="2800" dirty="0"/>
          </a:p>
          <a:p>
            <a:pPr>
              <a:buFont typeface="Wingdings" pitchFamily="2" charset="2"/>
              <a:buNone/>
            </a:pPr>
            <a:endParaRPr lang="ru-RU" sz="2800" dirty="0"/>
          </a:p>
          <a:p>
            <a:pPr>
              <a:buFont typeface="Wingdings" pitchFamily="2" charset="2"/>
              <a:buNone/>
            </a:pPr>
            <a:endParaRPr lang="ru-RU" sz="2800" dirty="0"/>
          </a:p>
          <a:p>
            <a:pPr>
              <a:buFont typeface="Wingdings" pitchFamily="2" charset="2"/>
              <a:buNone/>
            </a:pPr>
            <a:endParaRPr lang="ru-RU" sz="2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7664" name="Rectangle 16"/>
          <p:cNvSpPr>
            <a:spLocks noChangeArrowheads="1"/>
          </p:cNvSpPr>
          <p:nvPr/>
        </p:nvSpPr>
        <p:spPr bwMode="auto">
          <a:xfrm>
            <a:off x="2000250" y="5962650"/>
            <a:ext cx="2555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 </a:t>
            </a:r>
          </a:p>
        </p:txBody>
      </p:sp>
      <p:sp>
        <p:nvSpPr>
          <p:cNvPr id="27667" name="Rectangle 19"/>
          <p:cNvSpPr>
            <a:spLocks noChangeArrowheads="1"/>
          </p:cNvSpPr>
          <p:nvPr/>
        </p:nvSpPr>
        <p:spPr bwMode="auto">
          <a:xfrm>
            <a:off x="323529" y="1412776"/>
            <a:ext cx="8424936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8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Земля хлебами славится</a:t>
            </a:r>
            <a:endParaRPr lang="ru-RU" sz="8800" b="1" i="1" dirty="0">
              <a:solidFill>
                <a:srgbClr val="00206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7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99176878761500096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043608" y="836712"/>
            <a:ext cx="7200800" cy="54006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95737" y="4797152"/>
            <a:ext cx="6120680" cy="1470025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Спасибо за урок!</a:t>
            </a:r>
            <a:endParaRPr lang="ru-RU" sz="4800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86808219_dobrota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6192688" cy="46805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Untitled-Scanned-0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32314"/>
          <a:stretch>
            <a:fillRect/>
          </a:stretch>
        </p:blipFill>
        <p:spPr bwMode="auto">
          <a:xfrm>
            <a:off x="179388" y="0"/>
            <a:ext cx="1544637" cy="1628775"/>
          </a:xfrm>
          <a:prstGeom prst="rect">
            <a:avLst/>
          </a:prstGeom>
          <a:noFill/>
        </p:spPr>
      </p:pic>
      <p:pic>
        <p:nvPicPr>
          <p:cNvPr id="4101" name="Picture 5" descr="1mdr86h2"/>
          <p:cNvPicPr>
            <a:picLocks noChangeAspect="1" noChangeArrowheads="1"/>
          </p:cNvPicPr>
          <p:nvPr/>
        </p:nvPicPr>
        <p:blipFill>
          <a:blip r:embed="rId3" cstate="print">
            <a:lum bright="-6000" contrast="12000"/>
          </a:blip>
          <a:srcRect/>
          <a:stretch>
            <a:fillRect/>
          </a:stretch>
        </p:blipFill>
        <p:spPr bwMode="auto">
          <a:xfrm>
            <a:off x="1691681" y="3068638"/>
            <a:ext cx="4176464" cy="3241675"/>
          </a:xfrm>
          <a:prstGeom prst="rect">
            <a:avLst/>
          </a:prstGeom>
          <a:noFill/>
        </p:spPr>
      </p:pic>
      <p:pic>
        <p:nvPicPr>
          <p:cNvPr id="4102" name="Picture 6" descr="Untitled-Scanned-01"/>
          <p:cNvPicPr>
            <a:picLocks noChangeAspect="1" noChangeArrowheads="1"/>
          </p:cNvPicPr>
          <p:nvPr/>
        </p:nvPicPr>
        <p:blipFill>
          <a:blip r:embed="rId4" cstate="print"/>
          <a:srcRect l="8081" t="6258" r="6876" b="6229"/>
          <a:stretch>
            <a:fillRect/>
          </a:stretch>
        </p:blipFill>
        <p:spPr bwMode="auto">
          <a:xfrm>
            <a:off x="107950" y="1557338"/>
            <a:ext cx="1584325" cy="2374900"/>
          </a:xfrm>
          <a:prstGeom prst="rect">
            <a:avLst/>
          </a:prstGeom>
          <a:noFill/>
        </p:spPr>
      </p:pic>
      <p:pic>
        <p:nvPicPr>
          <p:cNvPr id="4103" name="Picture 7" descr="Untitled-Scanned-03"/>
          <p:cNvPicPr>
            <a:picLocks noChangeAspect="1" noChangeArrowheads="1"/>
          </p:cNvPicPr>
          <p:nvPr/>
        </p:nvPicPr>
        <p:blipFill>
          <a:blip r:embed="rId5" cstate="print"/>
          <a:srcRect l="2815" t="4228" r="2815" b="14130"/>
          <a:stretch>
            <a:fillRect/>
          </a:stretch>
        </p:blipFill>
        <p:spPr bwMode="auto">
          <a:xfrm>
            <a:off x="107950" y="3933825"/>
            <a:ext cx="1584325" cy="1274763"/>
          </a:xfrm>
          <a:prstGeom prst="rect">
            <a:avLst/>
          </a:prstGeom>
          <a:noFill/>
        </p:spPr>
      </p:pic>
      <p:pic>
        <p:nvPicPr>
          <p:cNvPr id="4104" name="Picture 8" descr="Untitled-Scanned-04"/>
          <p:cNvPicPr>
            <a:picLocks noChangeAspect="1" noChangeArrowheads="1"/>
          </p:cNvPicPr>
          <p:nvPr/>
        </p:nvPicPr>
        <p:blipFill>
          <a:blip r:embed="rId6" cstate="print"/>
          <a:srcRect l="5988" t="3998" r="6979" b="9319"/>
          <a:stretch>
            <a:fillRect/>
          </a:stretch>
        </p:blipFill>
        <p:spPr bwMode="auto">
          <a:xfrm>
            <a:off x="107950" y="4986338"/>
            <a:ext cx="1562100" cy="1871662"/>
          </a:xfrm>
          <a:prstGeom prst="rect">
            <a:avLst/>
          </a:prstGeom>
          <a:noFill/>
        </p:spPr>
      </p:pic>
      <p:sp>
        <p:nvSpPr>
          <p:cNvPr id="4105" name="WordArt 9"/>
          <p:cNvSpPr>
            <a:spLocks noChangeArrowheads="1" noChangeShapeType="1" noTextEdit="1"/>
          </p:cNvSpPr>
          <p:nvPr/>
        </p:nvSpPr>
        <p:spPr bwMode="auto">
          <a:xfrm>
            <a:off x="1907704" y="620713"/>
            <a:ext cx="6984776" cy="649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Georgia"/>
              </a:rPr>
              <a:t>Сказка «Теплый хлеб»  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latin typeface="Georgia"/>
            </a:endParaRPr>
          </a:p>
        </p:txBody>
      </p:sp>
      <p:sp>
        <p:nvSpPr>
          <p:cNvPr id="4106" name="WordArt 10"/>
          <p:cNvSpPr>
            <a:spLocks noChangeArrowheads="1" noChangeShapeType="1" noTextEdit="1"/>
          </p:cNvSpPr>
          <p:nvPr/>
        </p:nvSpPr>
        <p:spPr bwMode="auto">
          <a:xfrm>
            <a:off x="2700338" y="1484784"/>
            <a:ext cx="2951782" cy="10806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CC6600"/>
                  </a:gs>
                  <a:gs pos="50000">
                    <a:srgbClr val="990000"/>
                  </a:gs>
                  <a:gs pos="100000">
                    <a:srgbClr val="CC6600"/>
                  </a:gs>
                </a:gsLst>
                <a:lin ang="18900000" scaled="1"/>
              </a:gradFill>
              <a:cs typeface="Mangal"/>
            </a:endParaRPr>
          </a:p>
        </p:txBody>
      </p:sp>
      <p:pic>
        <p:nvPicPr>
          <p:cNvPr id="9" name="Picture 5" descr="Untitled-Scanned-02"/>
          <p:cNvPicPr>
            <a:picLocks noChangeAspect="1" noChangeArrowheads="1"/>
          </p:cNvPicPr>
          <p:nvPr/>
        </p:nvPicPr>
        <p:blipFill>
          <a:blip r:embed="rId7" cstate="print"/>
          <a:srcRect l="1797"/>
          <a:stretch>
            <a:fillRect/>
          </a:stretch>
        </p:blipFill>
        <p:spPr bwMode="auto">
          <a:xfrm>
            <a:off x="5508104" y="1484784"/>
            <a:ext cx="3635896" cy="50403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 animBg="1"/>
      <p:bldP spid="410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0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7" name="Picture 7" descr="слайд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4648200"/>
          </a:xfrm>
        </p:spPr>
      </p:pic>
      <p:sp>
        <p:nvSpPr>
          <p:cNvPr id="2560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1447800" y="4365104"/>
            <a:ext cx="6364560" cy="223224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ru-RU" sz="1800" dirty="0"/>
              <a:t>   </a:t>
            </a:r>
          </a:p>
          <a:p>
            <a:pPr>
              <a:buFont typeface="Wingdings" pitchFamily="2" charset="2"/>
              <a:buNone/>
            </a:pPr>
            <a:endParaRPr lang="ru-RU" sz="1800" dirty="0"/>
          </a:p>
          <a:p>
            <a:pPr algn="ctr">
              <a:buFont typeface="Wingdings" pitchFamily="2" charset="2"/>
              <a:buNone/>
            </a:pPr>
            <a:r>
              <a:rPr lang="ru-RU" sz="1800" dirty="0"/>
              <a:t> 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В дела ты добрые вложи все лучшее своей души…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None/>
            </a:pP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5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25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1420813"/>
          </a:xfrm>
        </p:spPr>
        <p:txBody>
          <a:bodyPr/>
          <a:lstStyle/>
          <a:p>
            <a:r>
              <a:rPr lang="ru-RU" sz="5400" i="1" dirty="0" smtClean="0">
                <a:solidFill>
                  <a:srgbClr val="002060"/>
                </a:solidFill>
              </a:rPr>
              <a:t/>
            </a:r>
            <a:br>
              <a:rPr lang="ru-RU" sz="5400" i="1" dirty="0" smtClean="0">
                <a:solidFill>
                  <a:srgbClr val="002060"/>
                </a:solidFill>
              </a:rPr>
            </a:br>
            <a:r>
              <a:rPr lang="ru-RU" sz="5400" i="1" dirty="0" smtClean="0">
                <a:solidFill>
                  <a:srgbClr val="002060"/>
                </a:solidFill>
              </a:rPr>
              <a:t>Добро:</a:t>
            </a:r>
            <a:br>
              <a:rPr lang="ru-RU" sz="5400" i="1" dirty="0" smtClean="0">
                <a:solidFill>
                  <a:srgbClr val="002060"/>
                </a:solidFill>
              </a:rPr>
            </a:br>
            <a:endParaRPr lang="ru-RU" sz="5400" i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дети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мир</a:t>
            </a:r>
          </a:p>
          <a:p>
            <a:r>
              <a:rPr lang="ru-RU" dirty="0">
                <a:solidFill>
                  <a:srgbClr val="002060"/>
                </a:solidFill>
              </a:rPr>
              <a:t>л</a:t>
            </a:r>
            <a:r>
              <a:rPr lang="ru-RU" dirty="0" smtClean="0">
                <a:solidFill>
                  <a:srgbClr val="002060"/>
                </a:solidFill>
              </a:rPr>
              <a:t>юбовь</a:t>
            </a:r>
          </a:p>
          <a:p>
            <a:r>
              <a:rPr lang="ru-RU" dirty="0">
                <a:solidFill>
                  <a:srgbClr val="002060"/>
                </a:solidFill>
              </a:rPr>
              <a:t>р</a:t>
            </a:r>
            <a:r>
              <a:rPr lang="ru-RU" dirty="0" smtClean="0">
                <a:solidFill>
                  <a:srgbClr val="002060"/>
                </a:solidFill>
              </a:rPr>
              <a:t>адость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счастье</a:t>
            </a:r>
          </a:p>
          <a:p>
            <a:r>
              <a:rPr lang="ru-RU" dirty="0">
                <a:solidFill>
                  <a:srgbClr val="002060"/>
                </a:solidFill>
              </a:rPr>
              <a:t>д</a:t>
            </a:r>
            <a:r>
              <a:rPr lang="ru-RU" dirty="0" smtClean="0">
                <a:solidFill>
                  <a:srgbClr val="002060"/>
                </a:solidFill>
              </a:rPr>
              <a:t>обрые дела</a:t>
            </a:r>
          </a:p>
          <a:p>
            <a:endParaRPr lang="ru-RU" dirty="0"/>
          </a:p>
        </p:txBody>
      </p:sp>
      <p:pic>
        <p:nvPicPr>
          <p:cNvPr id="6" name="Рисунок 5" descr="P10104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1432" y="425284"/>
            <a:ext cx="4467032" cy="6028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Зло: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178696" cy="4277072"/>
          </a:xfrm>
          <a:solidFill>
            <a:schemeClr val="tx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>
                <a:solidFill>
                  <a:schemeClr val="accent3"/>
                </a:solidFill>
              </a:rPr>
              <a:t>в</a:t>
            </a:r>
            <a:r>
              <a:rPr lang="ru-RU" dirty="0" smtClean="0">
                <a:solidFill>
                  <a:schemeClr val="accent3"/>
                </a:solidFill>
              </a:rPr>
              <a:t>ойна</a:t>
            </a:r>
          </a:p>
          <a:p>
            <a:r>
              <a:rPr lang="ru-RU" dirty="0">
                <a:solidFill>
                  <a:schemeClr val="accent3"/>
                </a:solidFill>
              </a:rPr>
              <a:t>г</a:t>
            </a:r>
            <a:r>
              <a:rPr lang="ru-RU" dirty="0" smtClean="0">
                <a:solidFill>
                  <a:schemeClr val="accent3"/>
                </a:solidFill>
              </a:rPr>
              <a:t>оре</a:t>
            </a:r>
          </a:p>
          <a:p>
            <a:r>
              <a:rPr lang="ru-RU" dirty="0">
                <a:solidFill>
                  <a:schemeClr val="accent3"/>
                </a:solidFill>
              </a:rPr>
              <a:t>с</a:t>
            </a:r>
            <a:r>
              <a:rPr lang="ru-RU" dirty="0" smtClean="0">
                <a:solidFill>
                  <a:schemeClr val="accent3"/>
                </a:solidFill>
              </a:rPr>
              <a:t>лезы</a:t>
            </a:r>
          </a:p>
          <a:p>
            <a:r>
              <a:rPr lang="ru-RU" dirty="0">
                <a:solidFill>
                  <a:schemeClr val="accent3"/>
                </a:solidFill>
              </a:rPr>
              <a:t>с</a:t>
            </a:r>
            <a:r>
              <a:rPr lang="ru-RU" dirty="0" smtClean="0">
                <a:solidFill>
                  <a:schemeClr val="accent3"/>
                </a:solidFill>
              </a:rPr>
              <a:t>мерть</a:t>
            </a:r>
          </a:p>
          <a:p>
            <a:r>
              <a:rPr lang="ru-RU" dirty="0" smtClean="0">
                <a:solidFill>
                  <a:schemeClr val="accent3"/>
                </a:solidFill>
              </a:rPr>
              <a:t>Страх</a:t>
            </a:r>
          </a:p>
          <a:p>
            <a:r>
              <a:rPr lang="ru-RU" dirty="0" smtClean="0">
                <a:solidFill>
                  <a:schemeClr val="accent3"/>
                </a:solidFill>
              </a:rPr>
              <a:t>жестокость</a:t>
            </a:r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i="1" dirty="0" smtClean="0">
                <a:solidFill>
                  <a:srgbClr val="002060"/>
                </a:solidFill>
              </a:rPr>
              <a:t>Христарадник -</a:t>
            </a:r>
            <a:endParaRPr lang="ru-RU" sz="54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8435280" cy="2189163"/>
          </a:xfrm>
        </p:spPr>
        <p:txBody>
          <a:bodyPr/>
          <a:lstStyle/>
          <a:p>
            <a:pPr>
              <a:buNone/>
            </a:pPr>
            <a:r>
              <a:rPr lang="ru-RU" sz="3600" i="1" dirty="0">
                <a:solidFill>
                  <a:srgbClr val="002060"/>
                </a:solidFill>
              </a:rPr>
              <a:t>п</a:t>
            </a:r>
            <a:r>
              <a:rPr lang="ru-RU" sz="3600" i="1" dirty="0" smtClean="0">
                <a:solidFill>
                  <a:srgbClr val="002060"/>
                </a:solidFill>
              </a:rPr>
              <a:t>росящий</a:t>
            </a:r>
          </a:p>
          <a:p>
            <a:pPr>
              <a:buNone/>
            </a:pPr>
            <a:r>
              <a:rPr lang="ru-RU" sz="3600" i="1" dirty="0" smtClean="0">
                <a:solidFill>
                  <a:srgbClr val="002060"/>
                </a:solidFill>
              </a:rPr>
              <a:t> милостыню</a:t>
            </a:r>
          </a:p>
          <a:p>
            <a:pPr>
              <a:buNone/>
            </a:pPr>
            <a:r>
              <a:rPr lang="ru-RU" sz="3600" i="1" dirty="0" smtClean="0">
                <a:solidFill>
                  <a:srgbClr val="002060"/>
                </a:solidFill>
              </a:rPr>
              <a:t>(Христа ради)</a:t>
            </a:r>
            <a:endParaRPr lang="ru-RU" sz="3600" i="1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3056"/>
            <a:ext cx="8229600" cy="219786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20149f8f6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1412776"/>
            <a:ext cx="5328592" cy="468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116013" y="115888"/>
            <a:ext cx="669634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chemeClr val="tx2"/>
                </a:solidFill>
              </a:rPr>
              <a:t>Герои сказки</a:t>
            </a:r>
            <a:endParaRPr lang="ru-RU" sz="4400" dirty="0">
              <a:solidFill>
                <a:schemeClr val="tx2"/>
              </a:solidFill>
            </a:endParaRPr>
          </a:p>
        </p:txBody>
      </p:sp>
      <p:pic>
        <p:nvPicPr>
          <p:cNvPr id="12293" name="Picture 5" descr="Untitled-Scanned-07"/>
          <p:cNvPicPr>
            <a:picLocks noChangeAspect="1" noChangeArrowheads="1"/>
          </p:cNvPicPr>
          <p:nvPr/>
        </p:nvPicPr>
        <p:blipFill>
          <a:blip r:embed="rId2" cstate="print"/>
          <a:srcRect t="26744" r="45752" b="40692"/>
          <a:stretch>
            <a:fillRect/>
          </a:stretch>
        </p:blipFill>
        <p:spPr bwMode="auto">
          <a:xfrm>
            <a:off x="6227763" y="1412875"/>
            <a:ext cx="2159000" cy="2016125"/>
          </a:xfrm>
          <a:prstGeom prst="rect">
            <a:avLst/>
          </a:prstGeom>
          <a:noFill/>
        </p:spPr>
      </p:pic>
      <p:pic>
        <p:nvPicPr>
          <p:cNvPr id="12294" name="Picture 6" descr="Untitled-Scanned-01"/>
          <p:cNvPicPr>
            <a:picLocks noChangeAspect="1" noChangeArrowheads="1"/>
          </p:cNvPicPr>
          <p:nvPr/>
        </p:nvPicPr>
        <p:blipFill>
          <a:blip r:embed="rId3" cstate="print"/>
          <a:srcRect l="50633" t="43404" r="6876" b="17941"/>
          <a:stretch>
            <a:fillRect/>
          </a:stretch>
        </p:blipFill>
        <p:spPr bwMode="auto">
          <a:xfrm>
            <a:off x="755650" y="1052513"/>
            <a:ext cx="1595438" cy="2447925"/>
          </a:xfrm>
          <a:prstGeom prst="rect">
            <a:avLst/>
          </a:prstGeom>
          <a:noFill/>
        </p:spPr>
      </p:pic>
      <p:pic>
        <p:nvPicPr>
          <p:cNvPr id="12295" name="Picture 7" descr="Untitled-Scanned-05"/>
          <p:cNvPicPr>
            <a:picLocks noChangeAspect="1" noChangeArrowheads="1"/>
          </p:cNvPicPr>
          <p:nvPr/>
        </p:nvPicPr>
        <p:blipFill>
          <a:blip r:embed="rId4" cstate="print"/>
          <a:srcRect t="54750" r="51309" b="4778"/>
          <a:stretch>
            <a:fillRect/>
          </a:stretch>
        </p:blipFill>
        <p:spPr bwMode="auto">
          <a:xfrm>
            <a:off x="3419475" y="1125538"/>
            <a:ext cx="1800225" cy="2447925"/>
          </a:xfrm>
          <a:prstGeom prst="rect">
            <a:avLst/>
          </a:prstGeom>
          <a:noFill/>
        </p:spPr>
      </p:pic>
      <p:pic>
        <p:nvPicPr>
          <p:cNvPr id="12296" name="Picture 8" descr="Untitled-Scanned-09"/>
          <p:cNvPicPr>
            <a:picLocks noChangeAspect="1" noChangeArrowheads="1"/>
          </p:cNvPicPr>
          <p:nvPr/>
        </p:nvPicPr>
        <p:blipFill>
          <a:blip r:embed="rId5" cstate="print"/>
          <a:srcRect l="2777" r="69536" b="82327"/>
          <a:stretch>
            <a:fillRect/>
          </a:stretch>
        </p:blipFill>
        <p:spPr bwMode="auto">
          <a:xfrm>
            <a:off x="1259632" y="4005064"/>
            <a:ext cx="2085975" cy="1943547"/>
          </a:xfrm>
          <a:prstGeom prst="rect">
            <a:avLst/>
          </a:prstGeom>
          <a:noFill/>
        </p:spPr>
      </p:pic>
      <p:pic>
        <p:nvPicPr>
          <p:cNvPr id="12297" name="Picture 9" descr="Untitled-Scanned-01"/>
          <p:cNvPicPr>
            <a:picLocks noChangeAspect="1" noChangeArrowheads="1"/>
          </p:cNvPicPr>
          <p:nvPr/>
        </p:nvPicPr>
        <p:blipFill>
          <a:blip r:embed="rId6" cstate="print"/>
          <a:srcRect l="34419" t="16235" r="37233" b="68742"/>
          <a:stretch>
            <a:fillRect/>
          </a:stretch>
        </p:blipFill>
        <p:spPr bwMode="auto">
          <a:xfrm>
            <a:off x="6372225" y="4149725"/>
            <a:ext cx="2233613" cy="1916113"/>
          </a:xfrm>
          <a:prstGeom prst="rect">
            <a:avLst/>
          </a:prstGeom>
          <a:noFill/>
        </p:spPr>
      </p:pic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663575" y="3497263"/>
            <a:ext cx="1443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0000FF"/>
                </a:solidFill>
              </a:rPr>
              <a:t>ФИЛЬКА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3635375" y="3549650"/>
            <a:ext cx="1012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0000FF"/>
                </a:solidFill>
              </a:rPr>
              <a:t>КОНЬ</a:t>
            </a: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6567488" y="3497263"/>
            <a:ext cx="1152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0000FF"/>
                </a:solidFill>
              </a:rPr>
              <a:t>БАБКА</a:t>
            </a: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1763713" y="6308725"/>
            <a:ext cx="1400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0000FF"/>
                </a:solidFill>
                <a:latin typeface="Arial" charset="0"/>
              </a:rPr>
              <a:t>ПАНКРАТ</a:t>
            </a:r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6877050" y="6165850"/>
            <a:ext cx="1271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0000FF"/>
                </a:solidFill>
                <a:latin typeface="Arial" charset="0"/>
              </a:rPr>
              <a:t>СОРОКА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8" grpId="0"/>
      <p:bldP spid="12299" grpId="0"/>
      <p:bldP spid="12300" grpId="0"/>
      <p:bldP spid="12301" grpId="0"/>
      <p:bldP spid="12302" grpId="0"/>
    </p:bldLst>
  </p:timing>
</p:sld>
</file>

<file path=ppt/theme/theme1.xml><?xml version="1.0" encoding="utf-8"?>
<a:theme xmlns:a="http://schemas.openxmlformats.org/drawingml/2006/main" name="10195093">
  <a:themeElements>
    <a:clrScheme name="pl-Shablon1 13">
      <a:dk1>
        <a:srgbClr val="E9770A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C7650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-Shabl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l-Shabl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1 13">
        <a:dk1>
          <a:srgbClr val="E9770A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C7650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10195093</Template>
  <TotalTime>158</TotalTime>
  <Words>162</Words>
  <Application>Microsoft Office PowerPoint</Application>
  <PresentationFormat>Экран (4:3)</PresentationFormat>
  <Paragraphs>57</Paragraphs>
  <Slides>32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Arial</vt:lpstr>
      <vt:lpstr>10195093</vt:lpstr>
      <vt:lpstr>Добро и зло в сказке К.Г.Паустовского «Теплый хлеб»</vt:lpstr>
      <vt:lpstr>Прилагательное + Существительное</vt:lpstr>
      <vt:lpstr>Слайд 3</vt:lpstr>
      <vt:lpstr>Слайд 4</vt:lpstr>
      <vt:lpstr>Слайд 5</vt:lpstr>
      <vt:lpstr> Добро: </vt:lpstr>
      <vt:lpstr>Зло:</vt:lpstr>
      <vt:lpstr>Христарадник -</vt:lpstr>
      <vt:lpstr>Слайд 9</vt:lpstr>
      <vt:lpstr>Слайд 10</vt:lpstr>
      <vt:lpstr>Злой поступок</vt:lpstr>
      <vt:lpstr>Слайд 12</vt:lpstr>
      <vt:lpstr>Слайд 13</vt:lpstr>
      <vt:lpstr>Слайд 14</vt:lpstr>
      <vt:lpstr>Александр Павлович Журавлев</vt:lpstr>
      <vt:lpstr>Слайд 16</vt:lpstr>
      <vt:lpstr>Слайд 17</vt:lpstr>
      <vt:lpstr>РАСКАЯНИЕ, ПОКАЯНИЕ</vt:lpstr>
      <vt:lpstr>Слайд 19</vt:lpstr>
      <vt:lpstr>ИСКУПЛЕНИЕ ВИНЫ,ИСПРАВЛЕНИЕ ГРЕХА</vt:lpstr>
      <vt:lpstr>Слайд 21</vt:lpstr>
      <vt:lpstr>ПОСТ ВЕЛИКИЙ ПОСТ</vt:lpstr>
      <vt:lpstr>Слайд 23</vt:lpstr>
      <vt:lpstr>Слайд 24</vt:lpstr>
      <vt:lpstr>Слайд 25</vt:lpstr>
      <vt:lpstr>Слайд 26</vt:lpstr>
      <vt:lpstr>Слайд 27</vt:lpstr>
      <vt:lpstr>Дневной паек хлеба для жителей осажденного немцами Ленинграда 125 блокадных грамм</vt:lpstr>
      <vt:lpstr>Слайд 29</vt:lpstr>
      <vt:lpstr>Слайд 30</vt:lpstr>
      <vt:lpstr>Слайд 31</vt:lpstr>
      <vt:lpstr>Спасибо за урок!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 и зло в сказке К.Г.Паустовского «Теплый хлеб»</dc:title>
  <dc:subject/>
  <dc:creator>ВОВАН</dc:creator>
  <cp:keywords/>
  <dc:description/>
  <cp:lastModifiedBy>ВОВАН</cp:lastModifiedBy>
  <cp:revision>19</cp:revision>
  <dcterms:created xsi:type="dcterms:W3CDTF">2013-04-02T15:46:53Z</dcterms:created>
  <dcterms:modified xsi:type="dcterms:W3CDTF">2013-04-02T18:25:14Z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TC101950931049</vt:lpwstr>
  </property>
</Properties>
</file>