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986-856E-40A5-BA75-7B586D0CF0FA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FB56-94C0-4CB3-8433-683AF2E3E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96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986-856E-40A5-BA75-7B586D0CF0FA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FB56-94C0-4CB3-8433-683AF2E3E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35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986-856E-40A5-BA75-7B586D0CF0FA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FB56-94C0-4CB3-8433-683AF2E3EC8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8969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986-856E-40A5-BA75-7B586D0CF0FA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FB56-94C0-4CB3-8433-683AF2E3E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1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986-856E-40A5-BA75-7B586D0CF0FA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FB56-94C0-4CB3-8433-683AF2E3EC8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3711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986-856E-40A5-BA75-7B586D0CF0FA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FB56-94C0-4CB3-8433-683AF2E3E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777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986-856E-40A5-BA75-7B586D0CF0FA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FB56-94C0-4CB3-8433-683AF2E3E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251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986-856E-40A5-BA75-7B586D0CF0FA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FB56-94C0-4CB3-8433-683AF2E3E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35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986-856E-40A5-BA75-7B586D0CF0FA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FB56-94C0-4CB3-8433-683AF2E3E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78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986-856E-40A5-BA75-7B586D0CF0FA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FB56-94C0-4CB3-8433-683AF2E3E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87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986-856E-40A5-BA75-7B586D0CF0FA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FB56-94C0-4CB3-8433-683AF2E3E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95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986-856E-40A5-BA75-7B586D0CF0FA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FB56-94C0-4CB3-8433-683AF2E3E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39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986-856E-40A5-BA75-7B586D0CF0FA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FB56-94C0-4CB3-8433-683AF2E3E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61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986-856E-40A5-BA75-7B586D0CF0FA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FB56-94C0-4CB3-8433-683AF2E3E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98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986-856E-40A5-BA75-7B586D0CF0FA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FB56-94C0-4CB3-8433-683AF2E3E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37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986-856E-40A5-BA75-7B586D0CF0FA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FB56-94C0-4CB3-8433-683AF2E3E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55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A5986-856E-40A5-BA75-7B586D0CF0FA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72FB56-94C0-4CB3-8433-683AF2E3E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59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greenologia.ru/eko-problemy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6443" y="1069848"/>
            <a:ext cx="7766936" cy="3703364"/>
          </a:xfrm>
        </p:spPr>
        <p:txBody>
          <a:bodyPr/>
          <a:lstStyle/>
          <a:p>
            <a:r>
              <a:rPr lang="ru-RU" sz="4400" dirty="0"/>
              <a:t>«</a:t>
            </a:r>
            <a:r>
              <a:rPr lang="ru-RU" sz="4400" u="sng" dirty="0"/>
              <a:t>Воспитание экологической культуры личности</a:t>
            </a:r>
            <a:r>
              <a:rPr lang="ru-RU" sz="4400" dirty="0"/>
              <a:t>»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1400" dirty="0"/>
              <a:t>Программа повышения квалификации</a:t>
            </a:r>
            <a:r>
              <a:rPr lang="ru-RU" sz="1600" dirty="0"/>
              <a:t>: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2000" dirty="0" smtClean="0"/>
              <a:t>«</a:t>
            </a:r>
            <a:r>
              <a:rPr lang="ru-RU" sz="2000" dirty="0"/>
              <a:t>Воспитательная работа классного руководителя </a:t>
            </a:r>
            <a:br>
              <a:rPr lang="ru-RU" sz="2000" dirty="0"/>
            </a:br>
            <a:r>
              <a:rPr lang="ru-RU" sz="2000" dirty="0"/>
              <a:t>условиях реализации ФГОС»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7763" y="5074961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Моторова Вероника Юрьевна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Учитель истории, классный руководитель 6 класса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ГБОУ № 271 им. П. И. Федулова Красносельского района г. Санкт-Петербург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335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887" y="0"/>
            <a:ext cx="8596668" cy="1826581"/>
          </a:xfrm>
        </p:spPr>
        <p:txBody>
          <a:bodyPr/>
          <a:lstStyle/>
          <a:p>
            <a:r>
              <a:rPr lang="ru-RU" b="1" dirty="0"/>
              <a:t>Слайд 4: «Экология школьника</a:t>
            </a:r>
            <a:r>
              <a:rPr lang="ru-RU" b="1" dirty="0" smtClean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289304"/>
            <a:ext cx="8596668" cy="5184648"/>
          </a:xfrm>
        </p:spPr>
        <p:txBody>
          <a:bodyPr>
            <a:normAutofit fontScale="70000" lnSpcReduction="20000"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Что мы можем сделать для сохранения планеты?</a:t>
            </a: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Вывод</a:t>
            </a:r>
            <a:r>
              <a:rPr lang="ru-RU" sz="3200" dirty="0">
                <a:solidFill>
                  <a:schemeClr val="tx1"/>
                </a:solidFill>
              </a:rPr>
              <a:t>: наша планета – наш дом, и чтобы сохранить его для будущих поколений, нужно бережно относиться к природе. Самое главное – начинаем с себя.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219" y="1608010"/>
            <a:ext cx="567690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494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3327" y="0"/>
            <a:ext cx="8596668" cy="116821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Заключение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4" y="502920"/>
            <a:ext cx="9371921" cy="589788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1. Важным </a:t>
            </a:r>
            <a:r>
              <a:rPr lang="ru-RU" dirty="0">
                <a:solidFill>
                  <a:schemeClr val="tx1"/>
                </a:solidFill>
              </a:rPr>
              <a:t>условием успешного процесса развития экологической культуры у школьников является специальная подготовка учителя, включающая знание специфики этого процесса и вооружение его соответствующей методикой воспитательной работы. Большое влияние оказывает и собственный интерес учителя к экологическим проблемам, его творческое отношение к делу.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 Не </a:t>
            </a:r>
            <a:r>
              <a:rPr lang="ru-RU" dirty="0">
                <a:solidFill>
                  <a:schemeClr val="tx1"/>
                </a:solidFill>
              </a:rPr>
              <a:t>менее важным условием эффективности развития экологической культуры личности школьника является создание атмосферы доброжелательности и уважения в среде детей, предоставление каждому возможности проявить себя и гарантии защищенности от неудачи.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 Отсюда </a:t>
            </a:r>
            <a:r>
              <a:rPr lang="ru-RU" dirty="0">
                <a:solidFill>
                  <a:schemeClr val="tx1"/>
                </a:solidFill>
              </a:rPr>
              <a:t>воспитание экологической культуры обусловлено созданием условий, побуждающих детей к осознанному освоению этих отношений, к выбору нравственного императива - что такое хорошо, и что такое плохо, к пониманию уникальности и неповторимости всего существующего на Земле, включая человека, восприятию природного мира как среды обитания.</a:t>
            </a:r>
          </a:p>
          <a:p>
            <a:r>
              <a:rPr lang="ru-RU" dirty="0">
                <a:solidFill>
                  <a:schemeClr val="tx1"/>
                </a:solidFill>
              </a:rPr>
              <a:t>Суть формирования экологической культуры у ребенка состоит не столько в передаче биологических знаний, сколько в развитии духовно-нравственных начал в личности.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680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43" y="265176"/>
            <a:ext cx="8596668" cy="568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033272"/>
            <a:ext cx="8596668" cy="534009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1. Александрова Р.И., </a:t>
            </a:r>
            <a:r>
              <a:rPr lang="ru-RU" dirty="0" err="1">
                <a:solidFill>
                  <a:schemeClr val="tx1"/>
                </a:solidFill>
              </a:rPr>
              <a:t>Смольянов</a:t>
            </a:r>
            <a:r>
              <a:rPr lang="ru-RU" dirty="0">
                <a:solidFill>
                  <a:schemeClr val="tx1"/>
                </a:solidFill>
              </a:rPr>
              <a:t> А.В. Экология и мораль. - М.: Знание, 1984,- 64 с.</a:t>
            </a:r>
          </a:p>
          <a:p>
            <a:r>
              <a:rPr lang="ru-RU" dirty="0">
                <a:solidFill>
                  <a:schemeClr val="tx1"/>
                </a:solidFill>
              </a:rPr>
              <a:t>2. Белкин А.С. Знаете ли вы своего ребенка? М.: Знание, 1986. - 76 с.</a:t>
            </a:r>
          </a:p>
          <a:p>
            <a:r>
              <a:rPr lang="ru-RU" dirty="0">
                <a:solidFill>
                  <a:schemeClr val="tx1"/>
                </a:solidFill>
              </a:rPr>
              <a:t>3. </a:t>
            </a:r>
            <a:r>
              <a:rPr lang="ru-RU" dirty="0" err="1">
                <a:solidFill>
                  <a:schemeClr val="tx1"/>
                </a:solidFill>
              </a:rPr>
              <a:t>Бодалев</a:t>
            </a:r>
            <a:r>
              <a:rPr lang="ru-RU" dirty="0">
                <a:solidFill>
                  <a:schemeClr val="tx1"/>
                </a:solidFill>
              </a:rPr>
              <a:t> А.А. Психология о личности. М.: Изд-во </a:t>
            </a:r>
            <a:r>
              <a:rPr lang="ru-RU" dirty="0" err="1">
                <a:solidFill>
                  <a:schemeClr val="tx1"/>
                </a:solidFill>
              </a:rPr>
              <a:t>Моск</a:t>
            </a:r>
            <a:r>
              <a:rPr lang="ru-RU" dirty="0">
                <a:solidFill>
                  <a:schemeClr val="tx1"/>
                </a:solidFill>
              </a:rPr>
              <a:t>. ун-та, 1988. - 188 с.</a:t>
            </a:r>
          </a:p>
          <a:p>
            <a:r>
              <a:rPr lang="ru-RU" dirty="0">
                <a:solidFill>
                  <a:schemeClr val="tx1"/>
                </a:solidFill>
              </a:rPr>
              <a:t>4. </a:t>
            </a:r>
            <a:r>
              <a:rPr lang="ru-RU" dirty="0" err="1">
                <a:solidFill>
                  <a:schemeClr val="tx1"/>
                </a:solidFill>
              </a:rPr>
              <a:t>Галеева</a:t>
            </a:r>
            <a:r>
              <a:rPr lang="ru-RU" dirty="0">
                <a:solidFill>
                  <a:schemeClr val="tx1"/>
                </a:solidFill>
              </a:rPr>
              <a:t> A.M., Курок М.Л. Партийная учеба и экологическое воспитание. М.: </a:t>
            </a:r>
            <a:r>
              <a:rPr lang="ru-RU" dirty="0" err="1">
                <a:solidFill>
                  <a:schemeClr val="tx1"/>
                </a:solidFill>
              </a:rPr>
              <a:t>Моск</a:t>
            </a:r>
            <a:r>
              <a:rPr lang="ru-RU" dirty="0">
                <a:solidFill>
                  <a:schemeClr val="tx1"/>
                </a:solidFill>
              </a:rPr>
              <a:t>. рабочий, 1985. - 189 с.</a:t>
            </a:r>
          </a:p>
          <a:p>
            <a:r>
              <a:rPr lang="ru-RU" dirty="0">
                <a:solidFill>
                  <a:schemeClr val="tx1"/>
                </a:solidFill>
              </a:rPr>
              <a:t>5. </a:t>
            </a:r>
            <a:r>
              <a:rPr lang="ru-RU" dirty="0" err="1">
                <a:solidFill>
                  <a:schemeClr val="tx1"/>
                </a:solidFill>
              </a:rPr>
              <a:t>Дежникова</a:t>
            </a:r>
            <a:r>
              <a:rPr lang="ru-RU" dirty="0">
                <a:solidFill>
                  <a:schemeClr val="tx1"/>
                </a:solidFill>
              </a:rPr>
              <a:t> Н.С. Учитель как человек экологический // Педагогика. 1994. - N 5. - С. 37-40.</a:t>
            </a:r>
          </a:p>
          <a:p>
            <a:r>
              <a:rPr lang="ru-RU" dirty="0">
                <a:solidFill>
                  <a:schemeClr val="tx1"/>
                </a:solidFill>
              </a:rPr>
              <a:t>6. Дорошко О.М. Совершенствование подготовки будущих учителей к осуществлению экологического воспитания младших школьников: </a:t>
            </a:r>
            <a:r>
              <a:rPr lang="ru-RU" dirty="0" err="1">
                <a:solidFill>
                  <a:schemeClr val="tx1"/>
                </a:solidFill>
              </a:rPr>
              <a:t>Дис</a:t>
            </a:r>
            <a:r>
              <a:rPr lang="ru-RU" dirty="0">
                <a:solidFill>
                  <a:schemeClr val="tx1"/>
                </a:solidFill>
              </a:rPr>
              <a:t>. . канд. </a:t>
            </a:r>
            <a:r>
              <a:rPr lang="ru-RU" dirty="0" err="1">
                <a:solidFill>
                  <a:schemeClr val="tx1"/>
                </a:solidFill>
              </a:rPr>
              <a:t>пед</a:t>
            </a:r>
            <a:r>
              <a:rPr lang="ru-RU" dirty="0">
                <a:solidFill>
                  <a:schemeClr val="tx1"/>
                </a:solidFill>
              </a:rPr>
              <a:t>. наук. Киев,1987.-227 с.</a:t>
            </a:r>
          </a:p>
          <a:p>
            <a:r>
              <a:rPr lang="ru-RU" dirty="0">
                <a:solidFill>
                  <a:schemeClr val="tx1"/>
                </a:solidFill>
              </a:rPr>
              <a:t>7. https://studme.org/46451/pedagogika/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5543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88" y="374904"/>
            <a:ext cx="10058400" cy="6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8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89305"/>
            <a:ext cx="6683586" cy="4742914"/>
          </a:xfrm>
        </p:spPr>
        <p:txBody>
          <a:bodyPr>
            <a:noAutofit/>
          </a:bodyPr>
          <a:lstStyle/>
          <a:p>
            <a:r>
              <a:rPr lang="ru-RU" sz="2800" dirty="0"/>
              <a:t>Основная цель исследования - выявить и обосновать педагогические условия эффективного развития экологической культуры у школьников.</a:t>
            </a:r>
          </a:p>
          <a:p>
            <a:r>
              <a:rPr lang="ru-RU" sz="2800" dirty="0"/>
              <a:t>Суть формирования экологической культуры у ребенка состоит не столько в передаче биологических знаний, сколько в развитии духовно-нравственных начал в личности. </a:t>
            </a:r>
          </a:p>
          <a:p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704" y="495584"/>
            <a:ext cx="4739640" cy="334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980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89305"/>
            <a:ext cx="9198186" cy="4752058"/>
          </a:xfrm>
        </p:spPr>
        <p:txBody>
          <a:bodyPr/>
          <a:lstStyle/>
          <a:p>
            <a:pPr lvl="0"/>
            <a:r>
              <a:rPr lang="ru-RU" sz="2400" dirty="0"/>
              <a:t>Выявить влияние уровня подготовки учителя, на формирование экологического поведения класса;</a:t>
            </a:r>
          </a:p>
          <a:p>
            <a:pPr lvl="0"/>
            <a:r>
              <a:rPr lang="ru-RU" sz="2400" dirty="0"/>
              <a:t>Мотивировать детей проявлять инициативу (доброжелательности и уважения в среде детей, предоставление каждому возможности проявить себя и гарантии защищенности от неудачи);</a:t>
            </a:r>
          </a:p>
          <a:p>
            <a:pPr lvl="0"/>
            <a:r>
              <a:rPr lang="ru-RU" sz="2400" dirty="0"/>
              <a:t>Создание условий, побуждающих детей к осознанному освоению этих отношений, к выбору нравственного императива - что такое хорошо, и что такое плохо, к пониманию уникальности и неповторимости всего существующего на Земле, включая человека, восприятию природного мира как среды обитания.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64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Теоретическая составляющая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Экологическое образование — </a:t>
            </a:r>
            <a:r>
              <a:rPr lang="ru-RU" dirty="0"/>
              <a:t>непрерывный процесс обучения, образования, воспитания и развития личности, направленный па формирование системы знаний и умений, ценностных ориентации и прав, этических и эстетических отношений, обеспечивающих сформированное экологическое сознание и экологическую ответственность личности за состояние и улучшение </a:t>
            </a:r>
            <a:r>
              <a:rPr lang="ru-RU" dirty="0" err="1"/>
              <a:t>социоприродной</a:t>
            </a:r>
            <a:r>
              <a:rPr lang="ru-RU" dirty="0"/>
              <a:t> среды.</a:t>
            </a:r>
          </a:p>
          <a:p>
            <a:r>
              <a:rPr lang="ru-RU" b="1" dirty="0"/>
              <a:t>Экологическое воспитание — </a:t>
            </a:r>
            <a:r>
              <a:rPr lang="ru-RU" dirty="0"/>
              <a:t>целенаправленное развитие у подрастающего поколения высокой экологической культуры, включающей в себя знания о природе, гуманное, ответственное отношение к ней как к наивысшей национальной и общечеловеческой ценности, и готовность к природоохранительной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1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622" y="4526640"/>
            <a:ext cx="9646242" cy="1320800"/>
          </a:xfrm>
        </p:spPr>
        <p:txBody>
          <a:bodyPr>
            <a:noAutofit/>
          </a:bodyPr>
          <a:lstStyle/>
          <a:p>
            <a:r>
              <a:rPr lang="ru-RU" sz="2400" dirty="0"/>
              <a:t>Основными показателями экологической воспитанности являются: </a:t>
            </a:r>
            <a:r>
              <a:rPr lang="ru-RU" sz="2400" i="1" dirty="0"/>
              <a:t>понимание современных экологических проблем, сознание ответственности за сохранение природы, активная природоохранительная деятельность, развитое чувство любви к природе, умение видеть, ценить и сохранять ее красоту.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400" y="64008"/>
            <a:ext cx="6669338" cy="446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219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1728"/>
          </a:xfrm>
        </p:spPr>
        <p:txBody>
          <a:bodyPr/>
          <a:lstStyle/>
          <a:p>
            <a:r>
              <a:rPr lang="ru-RU" b="1" dirty="0"/>
              <a:t>Классный час «Береги землю свою»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62457"/>
            <a:ext cx="8596668" cy="467890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b="1" i="1" dirty="0"/>
              <a:t>З</a:t>
            </a:r>
            <a:r>
              <a:rPr lang="ru-RU" sz="2400" b="1" dirty="0"/>
              <a:t>адачи:</a:t>
            </a:r>
            <a:endParaRPr lang="ru-RU" sz="2400" dirty="0"/>
          </a:p>
          <a:p>
            <a:pPr lvl="0"/>
            <a:r>
              <a:rPr lang="ru-RU" sz="2400" dirty="0"/>
              <a:t>Формировать у учащихся экологическое сознание, чувство ответственности за окружающую </a:t>
            </a:r>
            <a:r>
              <a:rPr lang="ru-RU" sz="2400" dirty="0" smtClean="0"/>
              <a:t>среду;</a:t>
            </a:r>
            <a:endParaRPr lang="ru-RU" sz="2400" dirty="0"/>
          </a:p>
          <a:p>
            <a:pPr lvl="0"/>
            <a:r>
              <a:rPr lang="ru-RU" sz="2400" dirty="0"/>
              <a:t>Воспитание нравственно-экологической позиции </a:t>
            </a:r>
            <a:r>
              <a:rPr lang="ru-RU" sz="2400" dirty="0" smtClean="0"/>
              <a:t>личности;</a:t>
            </a:r>
            <a:endParaRPr lang="ru-RU" sz="2400" dirty="0"/>
          </a:p>
          <a:p>
            <a:pPr lvl="0"/>
            <a:r>
              <a:rPr lang="ru-RU" sz="2400" dirty="0"/>
              <a:t>Развивать эмоционально-ценностное отношение к природе.</a:t>
            </a:r>
          </a:p>
          <a:p>
            <a:pPr marL="0" indent="0">
              <a:buNone/>
            </a:pPr>
            <a:endParaRPr lang="ru-RU" sz="3200" b="1" dirty="0" smtClean="0"/>
          </a:p>
          <a:p>
            <a:pPr marL="0" indent="0">
              <a:buNone/>
            </a:pPr>
            <a:r>
              <a:rPr lang="ru-RU" sz="3200" b="1" dirty="0" smtClean="0"/>
              <a:t>Цель </a:t>
            </a:r>
            <a:r>
              <a:rPr lang="ru-RU" sz="3200" b="1" dirty="0"/>
              <a:t>- </a:t>
            </a:r>
            <a:r>
              <a:rPr lang="ru-RU" sz="3200" dirty="0"/>
              <a:t>учащиеся должны знать основные экологические проблемы мира и особенности и пути решения данных проблем.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80637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071" y="0"/>
            <a:ext cx="8596668" cy="1826581"/>
          </a:xfrm>
        </p:spPr>
        <p:txBody>
          <a:bodyPr anchor="ctr"/>
          <a:lstStyle/>
          <a:p>
            <a:r>
              <a:rPr lang="ru-RU" b="1" dirty="0"/>
              <a:t>Слайд 1: «Планета людей</a:t>
            </a:r>
            <a:r>
              <a:rPr lang="ru-RU" b="1" dirty="0" smtClean="0"/>
              <a:t>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08"/>
          <a:stretch/>
        </p:blipFill>
        <p:spPr>
          <a:xfrm>
            <a:off x="2266651" y="1500147"/>
            <a:ext cx="7181088" cy="4699041"/>
          </a:xfrm>
        </p:spPr>
      </p:pic>
    </p:spTree>
    <p:extLst>
      <p:ext uri="{BB962C8B-B14F-4D97-AF65-F5344CB8AC3E}">
        <p14:creationId xmlns:p14="http://schemas.microsoft.com/office/powerpoint/2010/main" val="1409360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314283"/>
            <a:ext cx="8596668" cy="106646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Слайд 2: «Экологические проблемы</a:t>
            </a:r>
            <a:r>
              <a:rPr lang="ru-RU" b="1" dirty="0" smtClean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2783" y="778408"/>
            <a:ext cx="8596668" cy="529184"/>
          </a:xfrm>
        </p:spPr>
        <p:txBody>
          <a:bodyPr/>
          <a:lstStyle/>
          <a:p>
            <a:r>
              <a:rPr lang="en-US" u="sng" dirty="0">
                <a:hlinkClick r:id="rId2"/>
              </a:rPr>
              <a:t>https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 err="1">
                <a:hlinkClick r:id="rId2"/>
              </a:rPr>
              <a:t>greenologia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r>
              <a:rPr lang="ru-RU" u="sng" dirty="0">
                <a:hlinkClick r:id="rId2"/>
              </a:rPr>
              <a:t>/</a:t>
            </a:r>
            <a:r>
              <a:rPr lang="en-US" u="sng" dirty="0" err="1">
                <a:hlinkClick r:id="rId2"/>
              </a:rPr>
              <a:t>eko</a:t>
            </a:r>
            <a:r>
              <a:rPr lang="ru-RU" u="sng" dirty="0">
                <a:hlinkClick r:id="rId2"/>
              </a:rPr>
              <a:t>-</a:t>
            </a:r>
            <a:r>
              <a:rPr lang="en-US" u="sng" dirty="0" err="1">
                <a:hlinkClick r:id="rId2"/>
              </a:rPr>
              <a:t>problemy</a:t>
            </a:r>
            <a:r>
              <a:rPr lang="en-US" u="sng" dirty="0"/>
              <a:t>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9" b="10000"/>
          <a:stretch/>
        </p:blipFill>
        <p:spPr>
          <a:xfrm>
            <a:off x="1655900" y="1536192"/>
            <a:ext cx="6777080" cy="504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492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463" y="-78909"/>
            <a:ext cx="8596668" cy="1826581"/>
          </a:xfrm>
        </p:spPr>
        <p:txBody>
          <a:bodyPr/>
          <a:lstStyle/>
          <a:p>
            <a:r>
              <a:rPr lang="ru-RU" b="1" dirty="0"/>
              <a:t>Слайд 3: «Разрешение экологических проблем»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892808"/>
            <a:ext cx="4909649" cy="4379976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Класс выслушивает предложения и проекты, голосует, принимает решение о реализации.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На базе 6-6 класса:</a:t>
            </a:r>
          </a:p>
          <a:p>
            <a:r>
              <a:rPr lang="ru-RU" sz="2400" dirty="0">
                <a:solidFill>
                  <a:schemeClr val="tx1"/>
                </a:solidFill>
              </a:rPr>
              <a:t>-сортировка мусора в классе;</a:t>
            </a:r>
          </a:p>
          <a:p>
            <a:r>
              <a:rPr lang="ru-RU" sz="2400" dirty="0">
                <a:solidFill>
                  <a:schemeClr val="tx1"/>
                </a:solidFill>
              </a:rPr>
              <a:t>-собираем батарейки и сдаем в пункт приема;</a:t>
            </a:r>
          </a:p>
          <a:p>
            <a:r>
              <a:rPr lang="ru-RU" sz="2400" dirty="0">
                <a:solidFill>
                  <a:schemeClr val="tx1"/>
                </a:solidFill>
              </a:rPr>
              <a:t>-собираем пробки от бутылок; </a:t>
            </a:r>
          </a:p>
          <a:p>
            <a:r>
              <a:rPr lang="ru-RU" sz="2400" dirty="0">
                <a:solidFill>
                  <a:schemeClr val="tx1"/>
                </a:solidFill>
              </a:rPr>
              <a:t>-посадка дерева 20.05.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0" y="1747672"/>
            <a:ext cx="4742688" cy="474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55429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671</Words>
  <Application>Microsoft Office PowerPoint</Application>
  <PresentationFormat>Широкоэкранный</PresentationFormat>
  <Paragraphs>58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Грань</vt:lpstr>
      <vt:lpstr>«Воспитание экологической культуры личности»  Программа повышения квалификации: «Воспитательная работа классного руководителя  условиях реализации ФГОС» </vt:lpstr>
      <vt:lpstr>Цель и задачи работы:</vt:lpstr>
      <vt:lpstr>Задачи:</vt:lpstr>
      <vt:lpstr>Теоретическая составляющая </vt:lpstr>
      <vt:lpstr>Основными показателями экологической воспитанности являются: понимание современных экологических проблем, сознание ответственности за сохранение природы, активная природоохранительная деятельность, развитое чувство любви к природе, умение видеть, ценить и сохранять ее красоту. </vt:lpstr>
      <vt:lpstr>Классный час «Береги землю свою»</vt:lpstr>
      <vt:lpstr>Слайд 1: «Планета людей»</vt:lpstr>
      <vt:lpstr>Слайд 2: «Экологические проблемы» </vt:lpstr>
      <vt:lpstr>Слайд 3: «Разрешение экологических проблем»</vt:lpstr>
      <vt:lpstr>Слайд 4: «Экология школьника» </vt:lpstr>
      <vt:lpstr>Заключение </vt:lpstr>
      <vt:lpstr>Список литературы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«Воспитание экологической культуры личности»  Программа повышения квалификации: «Воспитательная работа классного руководителя  условиях реализации ФГОС» </dc:title>
  <dc:creator>Моторова Вероника Юрьевна</dc:creator>
  <cp:lastModifiedBy>Моторова Вероника Юрьевна</cp:lastModifiedBy>
  <cp:revision>4</cp:revision>
  <dcterms:created xsi:type="dcterms:W3CDTF">2022-03-28T10:18:18Z</dcterms:created>
  <dcterms:modified xsi:type="dcterms:W3CDTF">2022-03-28T11:18:37Z</dcterms:modified>
</cp:coreProperties>
</file>